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30"/>
  </p:handoutMasterIdLst>
  <p:sldIdLst>
    <p:sldId id="256" r:id="rId2"/>
    <p:sldId id="259" r:id="rId3"/>
    <p:sldId id="295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7" r:id="rId12"/>
    <p:sldId id="312" r:id="rId13"/>
    <p:sldId id="308" r:id="rId14"/>
    <p:sldId id="310" r:id="rId15"/>
    <p:sldId id="311" r:id="rId16"/>
    <p:sldId id="313" r:id="rId17"/>
    <p:sldId id="298" r:id="rId18"/>
    <p:sldId id="314" r:id="rId19"/>
    <p:sldId id="277" r:id="rId20"/>
    <p:sldId id="289" r:id="rId21"/>
    <p:sldId id="291" r:id="rId22"/>
    <p:sldId id="316" r:id="rId23"/>
    <p:sldId id="317" r:id="rId24"/>
    <p:sldId id="290" r:id="rId25"/>
    <p:sldId id="293" r:id="rId26"/>
    <p:sldId id="318" r:id="rId27"/>
    <p:sldId id="309" r:id="rId28"/>
    <p:sldId id="272" r:id="rId2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clrMru>
    <a:srgbClr val="1A9319"/>
    <a:srgbClr val="84A342"/>
    <a:srgbClr val="3DA5BF"/>
    <a:srgbClr val="3FB9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9" autoAdjust="0"/>
    <p:restoredTop sz="94647" autoAdjust="0"/>
  </p:normalViewPr>
  <p:slideViewPr>
    <p:cSldViewPr snapToGrid="0" snapToObjects="1">
      <p:cViewPr varScale="1">
        <p:scale>
          <a:sx n="91" d="100"/>
          <a:sy n="91" d="100"/>
        </p:scale>
        <p:origin x="121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E42F0B-71FF-5444-9D83-516498D17BC4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2729D-A488-5E49-826A-A5A944598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444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D599B-B5C9-0549-9262-143C5FB0BE12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D92F-D2A2-BC45-AB0B-9B76D8138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211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D599B-B5C9-0549-9262-143C5FB0BE12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D92F-D2A2-BC45-AB0B-9B76D8138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312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D599B-B5C9-0549-9262-143C5FB0BE12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D92F-D2A2-BC45-AB0B-9B76D8138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347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D599B-B5C9-0549-9262-143C5FB0BE12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D92F-D2A2-BC45-AB0B-9B76D8138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21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D599B-B5C9-0549-9262-143C5FB0BE12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D92F-D2A2-BC45-AB0B-9B76D8138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204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D599B-B5C9-0549-9262-143C5FB0BE12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D92F-D2A2-BC45-AB0B-9B76D8138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510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D599B-B5C9-0549-9262-143C5FB0BE12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D92F-D2A2-BC45-AB0B-9B76D8138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442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D599B-B5C9-0549-9262-143C5FB0BE12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D92F-D2A2-BC45-AB0B-9B76D8138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473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D599B-B5C9-0549-9262-143C5FB0BE12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D92F-D2A2-BC45-AB0B-9B76D8138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60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D599B-B5C9-0549-9262-143C5FB0BE12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D92F-D2A2-BC45-AB0B-9B76D8138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17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D599B-B5C9-0549-9262-143C5FB0BE12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3D92F-D2A2-BC45-AB0B-9B76D8138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479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D599B-B5C9-0549-9262-143C5FB0BE12}" type="datetimeFigureOut">
              <a:rPr lang="en-US" smtClean="0"/>
              <a:t>6/1/2014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3D92F-D2A2-BC45-AB0B-9B76D8138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326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_DSC3215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20628"/>
            <a:ext cx="9144000" cy="483737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-2"/>
            <a:ext cx="9144000" cy="2269269"/>
          </a:xfrm>
          <a:prstGeom prst="rect">
            <a:avLst/>
          </a:prstGeom>
          <a:solidFill>
            <a:srgbClr val="3DA5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9641" y="258842"/>
            <a:ext cx="3348112" cy="1347389"/>
          </a:xfrm>
        </p:spPr>
        <p:txBody>
          <a:bodyPr>
            <a:normAutofit/>
          </a:bodyPr>
          <a:lstStyle/>
          <a:p>
            <a:pPr algn="l"/>
            <a:r>
              <a:rPr lang="en-US" sz="4800" b="1" dirty="0" smtClean="0">
                <a:solidFill>
                  <a:schemeClr val="bg1"/>
                </a:solidFill>
              </a:rPr>
              <a:t>Child Focus</a:t>
            </a: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995" y="1332171"/>
            <a:ext cx="3661567" cy="829611"/>
          </a:xfrm>
        </p:spPr>
        <p:txBody>
          <a:bodyPr>
            <a:noAutofit/>
          </a:bodyPr>
          <a:lstStyle/>
          <a:p>
            <a:endParaRPr lang="en-US" sz="2400" dirty="0">
              <a:solidFill>
                <a:srgbClr val="FFFFFF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376769" y="5384845"/>
            <a:ext cx="1400784" cy="1400784"/>
            <a:chOff x="9328360" y="4852548"/>
            <a:chExt cx="1400784" cy="1400784"/>
          </a:xfrm>
        </p:grpSpPr>
        <p:sp>
          <p:nvSpPr>
            <p:cNvPr id="12" name="Oval 11"/>
            <p:cNvSpPr/>
            <p:nvPr/>
          </p:nvSpPr>
          <p:spPr>
            <a:xfrm>
              <a:off x="9328360" y="4852548"/>
              <a:ext cx="1400784" cy="14007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 descr="CF_New_CMYK.gif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58034" y="5167140"/>
              <a:ext cx="1141436" cy="771600"/>
            </a:xfrm>
            <a:prstGeom prst="rect">
              <a:avLst/>
            </a:prstGeom>
          </p:spPr>
        </p:pic>
      </p:grpSp>
      <p:sp>
        <p:nvSpPr>
          <p:cNvPr id="7" name="Rectangle 6"/>
          <p:cNvSpPr/>
          <p:nvPr/>
        </p:nvSpPr>
        <p:spPr>
          <a:xfrm>
            <a:off x="0" y="2179383"/>
            <a:ext cx="9144000" cy="317511"/>
          </a:xfrm>
          <a:prstGeom prst="rect">
            <a:avLst/>
          </a:prstGeom>
          <a:solidFill>
            <a:srgbClr val="3DA5BF">
              <a:alpha val="4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3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7659" y="6167061"/>
            <a:ext cx="727928" cy="4920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471332" y="728408"/>
            <a:ext cx="4374208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84268" y="377835"/>
            <a:ext cx="58386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b="1" dirty="0" smtClean="0">
                <a:solidFill>
                  <a:schemeClr val="bg1"/>
                </a:solidFill>
              </a:rPr>
              <a:t>116 </a:t>
            </a:r>
            <a:r>
              <a:rPr lang="fr-BE" sz="3200" b="1" dirty="0">
                <a:solidFill>
                  <a:schemeClr val="bg1"/>
                </a:solidFill>
              </a:rPr>
              <a:t>000 </a:t>
            </a:r>
            <a:r>
              <a:rPr lang="fr-BE" sz="3200" b="1" dirty="0" smtClean="0">
                <a:solidFill>
                  <a:schemeClr val="bg1"/>
                </a:solidFill>
              </a:rPr>
              <a:t>– </a:t>
            </a:r>
            <a:r>
              <a:rPr lang="fr-BE" sz="3200" b="1" dirty="0" err="1" smtClean="0">
                <a:solidFill>
                  <a:schemeClr val="bg1"/>
                </a:solidFill>
              </a:rPr>
              <a:t>Cooperation</a:t>
            </a:r>
            <a:endParaRPr lang="en-US" sz="3200" b="1" dirty="0">
              <a:solidFill>
                <a:schemeClr val="bg1"/>
              </a:solidFill>
            </a:endParaRPr>
          </a:p>
          <a:p>
            <a:endParaRPr lang="en-US" sz="3200" b="1" dirty="0">
              <a:solidFill>
                <a:schemeClr val="bg1"/>
              </a:solidFill>
            </a:endParaRPr>
          </a:p>
          <a:p>
            <a:r>
              <a:rPr lang="fr-BE" sz="3200" b="1" dirty="0">
                <a:solidFill>
                  <a:srgbClr val="FFFFFF"/>
                </a:solidFill>
              </a:rPr>
              <a:t>								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981333"/>
            <a:ext cx="8578387" cy="5876667"/>
          </a:xfrm>
        </p:spPr>
        <p:txBody>
          <a:bodyPr>
            <a:normAutofit fontScale="32500" lnSpcReduction="20000"/>
          </a:bodyPr>
          <a:lstStyle/>
          <a:p>
            <a:pPr marL="0" indent="0">
              <a:spcBef>
                <a:spcPts val="600"/>
              </a:spcBef>
              <a:buNone/>
              <a:defRPr/>
            </a:pPr>
            <a:r>
              <a:rPr lang="en-US" sz="14400" b="1" dirty="0" smtClean="0">
                <a:solidFill>
                  <a:schemeClr val="accent6">
                    <a:lumMod val="75000"/>
                  </a:schemeClr>
                </a:solidFill>
              </a:rPr>
              <a:t>Cooperation </a:t>
            </a:r>
            <a:r>
              <a:rPr lang="en-US" sz="14400" b="1" dirty="0" smtClean="0">
                <a:solidFill>
                  <a:schemeClr val="accent6">
                    <a:lumMod val="75000"/>
                  </a:schemeClr>
                </a:solidFill>
              </a:rPr>
              <a:t>in our DNA: P-P-P</a:t>
            </a:r>
            <a:endParaRPr lang="en-US" sz="14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spcBef>
                <a:spcPts val="600"/>
              </a:spcBef>
              <a:buNone/>
              <a:defRPr/>
            </a:pPr>
            <a:r>
              <a:rPr lang="fr-BE" sz="9800" b="1" dirty="0" smtClean="0">
                <a:solidFill>
                  <a:schemeClr val="tx2"/>
                </a:solidFill>
              </a:rPr>
              <a:t>Objective </a:t>
            </a:r>
            <a:r>
              <a:rPr lang="fr-BE" sz="9800" b="1" dirty="0" err="1">
                <a:solidFill>
                  <a:schemeClr val="tx2"/>
                </a:solidFill>
              </a:rPr>
              <a:t>is</a:t>
            </a:r>
            <a:r>
              <a:rPr lang="fr-BE" sz="9800" b="1" dirty="0">
                <a:solidFill>
                  <a:schemeClr val="tx2"/>
                </a:solidFill>
              </a:rPr>
              <a:t> to </a:t>
            </a:r>
            <a:r>
              <a:rPr lang="fr-BE" sz="9800" b="1" dirty="0" err="1">
                <a:solidFill>
                  <a:schemeClr val="tx2"/>
                </a:solidFill>
              </a:rPr>
              <a:t>be</a:t>
            </a:r>
            <a:r>
              <a:rPr lang="fr-BE" sz="9800" b="1" dirty="0">
                <a:solidFill>
                  <a:schemeClr val="tx2"/>
                </a:solidFill>
              </a:rPr>
              <a:t> the ‘bridge’ </a:t>
            </a:r>
            <a:r>
              <a:rPr lang="fr-BE" sz="9800" b="1" dirty="0" err="1">
                <a:solidFill>
                  <a:schemeClr val="tx2"/>
                </a:solidFill>
              </a:rPr>
              <a:t>between</a:t>
            </a:r>
            <a:r>
              <a:rPr lang="fr-BE" sz="9800" b="1" dirty="0">
                <a:solidFill>
                  <a:schemeClr val="tx2"/>
                </a:solidFill>
              </a:rPr>
              <a:t> the parents and </a:t>
            </a:r>
            <a:r>
              <a:rPr lang="fr-BE" sz="9800" b="1" dirty="0" err="1">
                <a:solidFill>
                  <a:schemeClr val="tx2"/>
                </a:solidFill>
              </a:rPr>
              <a:t>other</a:t>
            </a:r>
            <a:r>
              <a:rPr lang="fr-BE" sz="9800" b="1" dirty="0">
                <a:solidFill>
                  <a:schemeClr val="tx2"/>
                </a:solidFill>
              </a:rPr>
              <a:t> relevant </a:t>
            </a:r>
            <a:r>
              <a:rPr lang="fr-BE" sz="9800" b="1" dirty="0" err="1">
                <a:solidFill>
                  <a:schemeClr val="tx2"/>
                </a:solidFill>
              </a:rPr>
              <a:t>partners</a:t>
            </a:r>
            <a:r>
              <a:rPr lang="fr-BE" sz="9800" b="1" dirty="0">
                <a:solidFill>
                  <a:schemeClr val="tx2"/>
                </a:solidFill>
              </a:rPr>
              <a:t> in a </a:t>
            </a:r>
            <a:r>
              <a:rPr lang="fr-BE" sz="9800" b="1" dirty="0" smtClean="0">
                <a:solidFill>
                  <a:schemeClr val="tx2"/>
                </a:solidFill>
              </a:rPr>
              <a:t>case</a:t>
            </a:r>
            <a:endParaRPr lang="fr-BE" sz="9800" b="1" dirty="0">
              <a:solidFill>
                <a:schemeClr val="tx2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BE" sz="9800" b="1" dirty="0">
                <a:solidFill>
                  <a:schemeClr val="tx2"/>
                </a:solidFill>
              </a:rPr>
              <a:t>Partners are: </a:t>
            </a:r>
            <a:r>
              <a:rPr lang="fr-BE" sz="9800" b="1" dirty="0" err="1">
                <a:solidFill>
                  <a:schemeClr val="tx2"/>
                </a:solidFill>
              </a:rPr>
              <a:t>law</a:t>
            </a:r>
            <a:r>
              <a:rPr lang="fr-BE" sz="9800" b="1" dirty="0">
                <a:solidFill>
                  <a:schemeClr val="tx2"/>
                </a:solidFill>
              </a:rPr>
              <a:t> </a:t>
            </a:r>
            <a:r>
              <a:rPr lang="fr-BE" sz="9800" b="1" dirty="0" err="1">
                <a:solidFill>
                  <a:schemeClr val="tx2"/>
                </a:solidFill>
              </a:rPr>
              <a:t>enforcement</a:t>
            </a:r>
            <a:r>
              <a:rPr lang="fr-BE" sz="9800" b="1" dirty="0">
                <a:solidFill>
                  <a:schemeClr val="tx2"/>
                </a:solidFill>
              </a:rPr>
              <a:t> (police, </a:t>
            </a:r>
            <a:r>
              <a:rPr lang="fr-BE" sz="9800" b="1" dirty="0" err="1">
                <a:solidFill>
                  <a:schemeClr val="tx2"/>
                </a:solidFill>
              </a:rPr>
              <a:t>magistrates</a:t>
            </a:r>
            <a:r>
              <a:rPr lang="fr-BE" sz="9800" b="1" dirty="0">
                <a:solidFill>
                  <a:schemeClr val="tx2"/>
                </a:solidFill>
              </a:rPr>
              <a:t>), </a:t>
            </a:r>
            <a:r>
              <a:rPr lang="fr-BE" sz="9800" b="1" dirty="0" err="1">
                <a:solidFill>
                  <a:schemeClr val="tx2"/>
                </a:solidFill>
              </a:rPr>
              <a:t>Ministry</a:t>
            </a:r>
            <a:r>
              <a:rPr lang="fr-BE" sz="9800" b="1" dirty="0">
                <a:solidFill>
                  <a:schemeClr val="tx2"/>
                </a:solidFill>
              </a:rPr>
              <a:t> of Justice, </a:t>
            </a:r>
            <a:r>
              <a:rPr lang="fr-BE" sz="9800" b="1" dirty="0" err="1">
                <a:solidFill>
                  <a:schemeClr val="tx2"/>
                </a:solidFill>
              </a:rPr>
              <a:t>Ministry</a:t>
            </a:r>
            <a:r>
              <a:rPr lang="fr-BE" sz="9800" b="1" dirty="0">
                <a:solidFill>
                  <a:schemeClr val="tx2"/>
                </a:solidFill>
              </a:rPr>
              <a:t> of </a:t>
            </a:r>
            <a:r>
              <a:rPr lang="fr-BE" sz="9800" b="1" dirty="0" err="1">
                <a:solidFill>
                  <a:schemeClr val="tx2"/>
                </a:solidFill>
              </a:rPr>
              <a:t>Foreign</a:t>
            </a:r>
            <a:r>
              <a:rPr lang="fr-BE" sz="9800" b="1" dirty="0">
                <a:solidFill>
                  <a:schemeClr val="tx2"/>
                </a:solidFill>
              </a:rPr>
              <a:t> </a:t>
            </a:r>
            <a:r>
              <a:rPr lang="fr-BE" sz="9800" b="1" dirty="0" err="1">
                <a:solidFill>
                  <a:schemeClr val="tx2"/>
                </a:solidFill>
              </a:rPr>
              <a:t>Affairs</a:t>
            </a:r>
            <a:r>
              <a:rPr lang="fr-BE" sz="9800" b="1" dirty="0">
                <a:solidFill>
                  <a:schemeClr val="tx2"/>
                </a:solidFill>
              </a:rPr>
              <a:t>, care institutions, social </a:t>
            </a:r>
            <a:r>
              <a:rPr lang="fr-BE" sz="9800" b="1" dirty="0" smtClean="0">
                <a:solidFill>
                  <a:schemeClr val="tx2"/>
                </a:solidFill>
              </a:rPr>
              <a:t>services (ECPAT, SOS ENFANTS…), </a:t>
            </a:r>
            <a:r>
              <a:rPr lang="fr-BE" sz="9800" b="1" dirty="0" err="1" smtClean="0">
                <a:solidFill>
                  <a:schemeClr val="tx2"/>
                </a:solidFill>
              </a:rPr>
              <a:t>lawyers</a:t>
            </a:r>
            <a:r>
              <a:rPr lang="fr-BE" sz="9800" b="1" dirty="0" smtClean="0">
                <a:solidFill>
                  <a:schemeClr val="tx2"/>
                </a:solidFill>
              </a:rPr>
              <a:t>, </a:t>
            </a:r>
            <a:r>
              <a:rPr lang="fr-BE" sz="9800" b="1" dirty="0" err="1" smtClean="0">
                <a:solidFill>
                  <a:schemeClr val="tx2"/>
                </a:solidFill>
              </a:rPr>
              <a:t>private</a:t>
            </a:r>
            <a:r>
              <a:rPr lang="fr-BE" sz="9800" b="1" dirty="0" smtClean="0">
                <a:solidFill>
                  <a:schemeClr val="tx2"/>
                </a:solidFill>
              </a:rPr>
              <a:t> </a:t>
            </a:r>
            <a:r>
              <a:rPr lang="fr-BE" sz="9800" b="1" dirty="0" err="1" smtClean="0">
                <a:solidFill>
                  <a:schemeClr val="tx2"/>
                </a:solidFill>
              </a:rPr>
              <a:t>companies</a:t>
            </a:r>
            <a:r>
              <a:rPr lang="fr-BE" sz="9800" b="1" dirty="0" smtClean="0">
                <a:solidFill>
                  <a:schemeClr val="tx2"/>
                </a:solidFill>
              </a:rPr>
              <a:t> (</a:t>
            </a:r>
            <a:r>
              <a:rPr lang="fr-BE" sz="9800" b="1" dirty="0" err="1" smtClean="0">
                <a:solidFill>
                  <a:schemeClr val="tx2"/>
                </a:solidFill>
              </a:rPr>
              <a:t>search</a:t>
            </a:r>
            <a:r>
              <a:rPr lang="fr-BE" sz="9800" b="1" dirty="0" smtClean="0">
                <a:solidFill>
                  <a:schemeClr val="tx2"/>
                </a:solidFill>
              </a:rPr>
              <a:t> </a:t>
            </a:r>
            <a:r>
              <a:rPr lang="fr-BE" sz="9800" b="1" dirty="0" err="1" smtClean="0">
                <a:solidFill>
                  <a:schemeClr val="tx2"/>
                </a:solidFill>
              </a:rPr>
              <a:t>campaigns</a:t>
            </a:r>
            <a:r>
              <a:rPr lang="fr-BE" sz="9800" b="1" dirty="0" smtClean="0">
                <a:solidFill>
                  <a:schemeClr val="tx2"/>
                </a:solidFill>
              </a:rPr>
              <a:t>: </a:t>
            </a:r>
            <a:r>
              <a:rPr lang="fr-BE" sz="9800" b="1" dirty="0" err="1" smtClean="0">
                <a:solidFill>
                  <a:schemeClr val="tx2"/>
                </a:solidFill>
              </a:rPr>
              <a:t>railway</a:t>
            </a:r>
            <a:r>
              <a:rPr lang="fr-BE" sz="9800" b="1" dirty="0" smtClean="0">
                <a:solidFill>
                  <a:schemeClr val="tx2"/>
                </a:solidFill>
              </a:rPr>
              <a:t>, </a:t>
            </a:r>
            <a:r>
              <a:rPr lang="fr-BE" sz="9800" b="1" dirty="0" err="1" smtClean="0">
                <a:solidFill>
                  <a:schemeClr val="tx2"/>
                </a:solidFill>
              </a:rPr>
              <a:t>Securitas</a:t>
            </a:r>
            <a:r>
              <a:rPr lang="fr-BE" sz="9800" b="1" dirty="0" smtClean="0">
                <a:solidFill>
                  <a:schemeClr val="tx2"/>
                </a:solidFill>
              </a:rPr>
              <a:t>…)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BE" sz="9800" b="1" dirty="0" err="1" smtClean="0">
                <a:solidFill>
                  <a:schemeClr val="tx2"/>
                </a:solidFill>
              </a:rPr>
              <a:t>MoU</a:t>
            </a:r>
            <a:endParaRPr lang="fr-BE" sz="9800" b="1" dirty="0">
              <a:solidFill>
                <a:schemeClr val="tx2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fr-BE" sz="2400" b="1" dirty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fr-BE" sz="2200" b="1" dirty="0" smtClean="0"/>
          </a:p>
          <a:p>
            <a:pPr marL="3829050" lvl="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fr-BE" sz="2200" b="1" dirty="0"/>
          </a:p>
          <a:p>
            <a:pPr marL="3829050" lvl="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fr-BE" sz="2200" b="1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fr-BE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13" y="6086933"/>
            <a:ext cx="1396105" cy="6523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7266" y="4711485"/>
            <a:ext cx="3822598" cy="216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1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267" y="1045219"/>
            <a:ext cx="8659733" cy="5615904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fr-BE" sz="3600" b="1" dirty="0" err="1" smtClean="0">
                <a:solidFill>
                  <a:schemeClr val="accent6">
                    <a:lumMod val="75000"/>
                  </a:schemeClr>
                </a:solidFill>
              </a:rPr>
              <a:t>Worrying</a:t>
            </a:r>
            <a:r>
              <a:rPr lang="fr-BE" sz="3600" b="1" dirty="0" smtClean="0">
                <a:solidFill>
                  <a:schemeClr val="accent6">
                    <a:lumMod val="75000"/>
                  </a:schemeClr>
                </a:solidFill>
              </a:rPr>
              <a:t> Cases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fr-BE" sz="2800" b="1" dirty="0" err="1" smtClean="0">
                <a:solidFill>
                  <a:schemeClr val="accent1">
                    <a:lumMod val="75000"/>
                  </a:schemeClr>
                </a:solidFill>
              </a:rPr>
              <a:t>Criteria</a:t>
            </a:r>
            <a:r>
              <a:rPr lang="fr-BE" sz="2800" b="1" dirty="0" smtClean="0">
                <a:solidFill>
                  <a:schemeClr val="accent1">
                    <a:lumMod val="75000"/>
                  </a:schemeClr>
                </a:solidFill>
              </a:rPr>
              <a:t> of </a:t>
            </a:r>
            <a:r>
              <a:rPr lang="fr-BE" sz="2800" b="1" dirty="0" err="1" smtClean="0">
                <a:solidFill>
                  <a:schemeClr val="accent1">
                    <a:lumMod val="75000"/>
                  </a:schemeClr>
                </a:solidFill>
              </a:rPr>
              <a:t>worrying</a:t>
            </a:r>
            <a:r>
              <a:rPr lang="fr-BE" sz="28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b="1" dirty="0" err="1" smtClean="0">
                <a:solidFill>
                  <a:schemeClr val="accent1">
                    <a:lumMod val="75000"/>
                  </a:schemeClr>
                </a:solidFill>
              </a:rPr>
              <a:t>disappearances</a:t>
            </a:r>
            <a:r>
              <a:rPr lang="fr-BE" sz="28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br>
              <a:rPr lang="fr-BE" sz="28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fr-BE" sz="2800" b="1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fr-BE" sz="2800" dirty="0" err="1" smtClean="0">
                <a:solidFill>
                  <a:schemeClr val="accent1">
                    <a:lumMod val="75000"/>
                  </a:schemeClr>
                </a:solidFill>
              </a:rPr>
              <a:t>less</a:t>
            </a: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than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13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years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accent1">
                    <a:lumMod val="75000"/>
                  </a:schemeClr>
                </a:solidFill>
              </a:rPr>
              <a:t>old</a:t>
            </a: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b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fr-BE" sz="2800" dirty="0" err="1" smtClean="0">
                <a:solidFill>
                  <a:schemeClr val="accent1">
                    <a:lumMod val="75000"/>
                  </a:schemeClr>
                </a:solidFill>
              </a:rPr>
              <a:t>physical</a:t>
            </a: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or mental handicap, </a:t>
            </a: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fr-BE" sz="2800" dirty="0" err="1" smtClean="0">
                <a:solidFill>
                  <a:schemeClr val="accent1">
                    <a:lumMod val="75000"/>
                  </a:schemeClr>
                </a:solidFill>
              </a:rPr>
              <a:t>under</a:t>
            </a: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medical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accent1">
                    <a:lumMod val="75000"/>
                  </a:schemeClr>
                </a:solidFill>
              </a:rPr>
              <a:t>treatment</a:t>
            </a: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fr-BE" sz="2800" dirty="0" err="1" smtClean="0">
                <a:solidFill>
                  <a:schemeClr val="accent1">
                    <a:lumMod val="75000"/>
                  </a:schemeClr>
                </a:solidFill>
              </a:rPr>
              <a:t>risk</a:t>
            </a: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that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the life of the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missing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child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is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accent1">
                    <a:lumMod val="75000"/>
                  </a:schemeClr>
                </a:solidFill>
              </a:rPr>
              <a:t>threatened</a:t>
            </a: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-in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company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of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third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parties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who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might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be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a </a:t>
            </a: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  <a:defRPr/>
            </a:pP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     </a:t>
            </a:r>
            <a:r>
              <a:rPr lang="fr-BE" sz="2800" dirty="0" err="1" smtClean="0">
                <a:solidFill>
                  <a:schemeClr val="accent1">
                    <a:lumMod val="75000"/>
                  </a:schemeClr>
                </a:solidFill>
              </a:rPr>
              <a:t>threat</a:t>
            </a: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for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his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security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or if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he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is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victim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of a </a:t>
            </a: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crime</a:t>
            </a:r>
          </a:p>
          <a:p>
            <a:pPr marL="0" indent="0">
              <a:buNone/>
              <a:defRPr/>
            </a:pPr>
            <a:r>
              <a:rPr lang="fr-BE" sz="2800" dirty="0" smtClean="0">
                <a:solidFill>
                  <a:schemeClr val="accent1">
                    <a:lumMod val="75000"/>
                  </a:schemeClr>
                </a:solidFill>
              </a:rPr>
              <a:t>    -in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complete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contradiction to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his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usual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dirty="0" err="1">
                <a:solidFill>
                  <a:schemeClr val="accent1">
                    <a:lumMod val="75000"/>
                  </a:schemeClr>
                </a:solidFill>
              </a:rPr>
              <a:t>behaviour</a:t>
            </a:r>
            <a:r>
              <a:rPr lang="fr-BE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fr-BE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fr-BE" sz="2800" b="1" dirty="0" smtClean="0">
                <a:solidFill>
                  <a:schemeClr val="accent1">
                    <a:lumMod val="75000"/>
                  </a:schemeClr>
                </a:solidFill>
              </a:rPr>
              <a:t>Call for support </a:t>
            </a:r>
            <a:r>
              <a:rPr lang="fr-BE" sz="2800" b="1" dirty="0" err="1">
                <a:solidFill>
                  <a:schemeClr val="accent1">
                    <a:lumMod val="75000"/>
                  </a:schemeClr>
                </a:solidFill>
              </a:rPr>
              <a:t>through</a:t>
            </a:r>
            <a:r>
              <a:rPr lang="fr-BE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800" b="1" dirty="0" smtClean="0">
                <a:solidFill>
                  <a:schemeClr val="accent6">
                    <a:lumMod val="75000"/>
                  </a:schemeClr>
                </a:solidFill>
              </a:rPr>
              <a:t>PUBLIC/DISCRETE CAMPAIGNS</a:t>
            </a:r>
          </a:p>
          <a:p>
            <a:pPr marL="0" indent="0">
              <a:buNone/>
              <a:defRPr/>
            </a:pPr>
            <a:r>
              <a:rPr lang="fr-BE" sz="2800" b="1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	</a:t>
            </a:r>
            <a:r>
              <a:rPr lang="fr-BE" sz="2800" b="1" dirty="0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		 ALWAYS CONCERTATION WITH LE</a:t>
            </a:r>
            <a:endParaRPr lang="fr-BE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2800" dirty="0"/>
          </a:p>
          <a:p>
            <a:pPr marL="0" indent="0">
              <a:buNone/>
            </a:pPr>
            <a:r>
              <a:rPr lang="fr-BE" sz="2800" cap="all" dirty="0"/>
              <a:t> 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7658" y="6086933"/>
            <a:ext cx="727928" cy="4920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176007" y="728408"/>
            <a:ext cx="3669533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84268" y="377835"/>
            <a:ext cx="5698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b="1" dirty="0" smtClean="0">
                <a:solidFill>
                  <a:schemeClr val="bg1"/>
                </a:solidFill>
              </a:rPr>
              <a:t>116 </a:t>
            </a:r>
            <a:r>
              <a:rPr lang="fr-BE" sz="3200" b="1" dirty="0">
                <a:solidFill>
                  <a:schemeClr val="bg1"/>
                </a:solidFill>
              </a:rPr>
              <a:t>000 </a:t>
            </a:r>
            <a:r>
              <a:rPr lang="fr-BE" sz="3200" b="1" dirty="0" smtClean="0">
                <a:solidFill>
                  <a:schemeClr val="bg1"/>
                </a:solidFill>
              </a:rPr>
              <a:t>– </a:t>
            </a:r>
            <a:r>
              <a:rPr lang="fr-BE" sz="3200" b="1" dirty="0" err="1" smtClean="0">
                <a:solidFill>
                  <a:schemeClr val="bg1"/>
                </a:solidFill>
              </a:rPr>
              <a:t>Worrying</a:t>
            </a:r>
            <a:r>
              <a:rPr lang="fr-BE" sz="3200" b="1" dirty="0" smtClean="0">
                <a:solidFill>
                  <a:schemeClr val="bg1"/>
                </a:solidFill>
              </a:rPr>
              <a:t> Cases</a:t>
            </a:r>
            <a:r>
              <a:rPr lang="fr-BE" sz="3200" b="1" dirty="0">
                <a:solidFill>
                  <a:srgbClr val="FFFFFF"/>
                </a:solidFill>
              </a:rPr>
              <a:t>			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93" y="6006806"/>
            <a:ext cx="1396105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09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4273"/>
            <a:ext cx="8229600" cy="5407022"/>
          </a:xfrm>
        </p:spPr>
        <p:txBody>
          <a:bodyPr>
            <a:noAutofit/>
          </a:bodyPr>
          <a:lstStyle/>
          <a:p>
            <a:r>
              <a:rPr lang="fr-BE" sz="4400" b="1" dirty="0" smtClean="0">
                <a:solidFill>
                  <a:schemeClr val="tx2"/>
                </a:solidFill>
              </a:rPr>
              <a:t>GO PUBLIC: EXCEPTIONAL - DELIBERATED</a:t>
            </a:r>
            <a:endParaRPr lang="fr-BE" sz="4400" b="1" dirty="0">
              <a:solidFill>
                <a:schemeClr val="tx2"/>
              </a:solidFill>
            </a:endParaRPr>
          </a:p>
          <a:p>
            <a:r>
              <a:rPr lang="fr-BE" sz="4400" b="1" dirty="0" smtClean="0">
                <a:solidFill>
                  <a:schemeClr val="tx2"/>
                </a:solidFill>
              </a:rPr>
              <a:t>IN CONSULTATION WITH L.E.</a:t>
            </a:r>
          </a:p>
          <a:p>
            <a:r>
              <a:rPr lang="fr-BE" sz="4400" b="1" dirty="0" smtClean="0">
                <a:solidFill>
                  <a:schemeClr val="tx2"/>
                </a:solidFill>
              </a:rPr>
              <a:t>NATIONAL VERSUS REGIONAL</a:t>
            </a:r>
          </a:p>
          <a:p>
            <a:r>
              <a:rPr lang="fr-BE" sz="4400" b="1" dirty="0" smtClean="0">
                <a:solidFill>
                  <a:schemeClr val="tx2"/>
                </a:solidFill>
              </a:rPr>
              <a:t>DISCRETE VERSUS PUBLIC</a:t>
            </a:r>
          </a:p>
          <a:p>
            <a:r>
              <a:rPr lang="fr-BE" sz="4400" b="1" dirty="0" smtClean="0">
                <a:solidFill>
                  <a:schemeClr val="tx2"/>
                </a:solidFill>
              </a:rPr>
              <a:t>IN THE BEST INTEREST OF THE 					CHILD/ADOLESCENT</a:t>
            </a:r>
          </a:p>
          <a:p>
            <a:pPr marL="0" indent="0">
              <a:buNone/>
            </a:pPr>
            <a:endParaRPr lang="fr-BE" sz="4400" b="1" dirty="0" smtClean="0">
              <a:solidFill>
                <a:schemeClr val="tx2"/>
              </a:solidFill>
            </a:endParaRPr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PUBLIC CAMPAIGNS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144161" y="760530"/>
            <a:ext cx="4701379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6003868"/>
            <a:ext cx="1396105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72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267" y="903353"/>
            <a:ext cx="8551319" cy="5615904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  <a:defRPr/>
            </a:pPr>
            <a:r>
              <a:rPr lang="fr-BE" sz="3600" b="1" dirty="0" smtClean="0">
                <a:solidFill>
                  <a:schemeClr val="accent6">
                    <a:lumMod val="75000"/>
                  </a:schemeClr>
                </a:solidFill>
              </a:rPr>
              <a:t>Public </a:t>
            </a:r>
            <a:r>
              <a:rPr lang="fr-BE" sz="3600" b="1" dirty="0" err="1" smtClean="0">
                <a:solidFill>
                  <a:schemeClr val="accent6">
                    <a:lumMod val="75000"/>
                  </a:schemeClr>
                </a:solidFill>
              </a:rPr>
              <a:t>campaigns</a:t>
            </a:r>
            <a:endParaRPr lang="fr-BE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fr-BE" sz="2800" b="1" dirty="0" err="1" smtClean="0">
                <a:solidFill>
                  <a:schemeClr val="tx2">
                    <a:lumMod val="75000"/>
                  </a:schemeClr>
                </a:solidFill>
              </a:rPr>
              <a:t>Depending</a:t>
            </a:r>
            <a:r>
              <a:rPr lang="fr-BE" sz="2800" b="1" dirty="0" smtClean="0">
                <a:solidFill>
                  <a:schemeClr val="tx2">
                    <a:lumMod val="75000"/>
                  </a:schemeClr>
                </a:solidFill>
              </a:rPr>
              <a:t> on the type of case, CF </a:t>
            </a:r>
            <a:r>
              <a:rPr lang="fr-BE" sz="2800" b="1" dirty="0" err="1" smtClean="0">
                <a:solidFill>
                  <a:schemeClr val="tx2">
                    <a:lumMod val="75000"/>
                  </a:schemeClr>
                </a:solidFill>
              </a:rPr>
              <a:t>can</a:t>
            </a:r>
            <a:r>
              <a:rPr lang="fr-BE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fr-BE" sz="2800" b="1" dirty="0" err="1" smtClean="0">
                <a:solidFill>
                  <a:schemeClr val="tx2">
                    <a:lumMod val="75000"/>
                  </a:schemeClr>
                </a:solidFill>
              </a:rPr>
              <a:t>assist</a:t>
            </a:r>
            <a:r>
              <a:rPr lang="fr-BE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fr-BE" sz="2800" b="1" dirty="0" err="1" smtClean="0">
                <a:solidFill>
                  <a:schemeClr val="tx2">
                    <a:lumMod val="75000"/>
                  </a:schemeClr>
                </a:solidFill>
              </a:rPr>
              <a:t>with</a:t>
            </a:r>
            <a:r>
              <a:rPr lang="fr-BE" sz="28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br>
              <a:rPr lang="fr-BE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r-BE" sz="2800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fr-BE" sz="28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fr-BE" sz="2800" b="1" dirty="0" smtClean="0">
                <a:solidFill>
                  <a:schemeClr val="tx2">
                    <a:lumMod val="75000"/>
                  </a:schemeClr>
                </a:solidFill>
              </a:rPr>
              <a:t>POSTERS</a:t>
            </a:r>
            <a:br>
              <a:rPr lang="fr-BE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r-BE" sz="2800" b="1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fr-BE" sz="28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fr-BE" sz="2800" b="1" dirty="0" smtClean="0">
                <a:solidFill>
                  <a:schemeClr val="tx2">
                    <a:lumMod val="75000"/>
                  </a:schemeClr>
                </a:solidFill>
              </a:rPr>
              <a:t>DISCRETE FLYERS </a:t>
            </a:r>
            <a:br>
              <a:rPr lang="fr-BE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r-BE" sz="28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fr-BE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fr-BE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endParaRPr lang="fr-BE" altLang="fr-FR" sz="2800" b="1" dirty="0">
              <a:solidFill>
                <a:schemeClr val="tx2">
                  <a:lumMod val="75000"/>
                </a:schemeClr>
              </a:solidFill>
              <a:sym typeface="Wingdings" pitchFamily="2" charset="2"/>
            </a:endParaRPr>
          </a:p>
          <a:p>
            <a:endParaRPr lang="en-US" sz="1600" dirty="0"/>
          </a:p>
          <a:p>
            <a:pPr marL="0" indent="0">
              <a:buNone/>
            </a:pPr>
            <a:r>
              <a:rPr lang="fr-BE" sz="1600" cap="all" dirty="0"/>
              <a:t> 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554639" y="728408"/>
            <a:ext cx="3290901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84268" y="377835"/>
            <a:ext cx="5698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b="1" dirty="0" smtClean="0">
                <a:solidFill>
                  <a:schemeClr val="bg1"/>
                </a:solidFill>
              </a:rPr>
              <a:t>116 </a:t>
            </a:r>
            <a:r>
              <a:rPr lang="fr-BE" sz="3200" b="1" dirty="0">
                <a:solidFill>
                  <a:schemeClr val="bg1"/>
                </a:solidFill>
              </a:rPr>
              <a:t>000 </a:t>
            </a:r>
            <a:r>
              <a:rPr lang="fr-BE" sz="3200" b="1" dirty="0" smtClean="0">
                <a:solidFill>
                  <a:schemeClr val="bg1"/>
                </a:solidFill>
              </a:rPr>
              <a:t>– </a:t>
            </a:r>
            <a:r>
              <a:rPr lang="fr-BE" sz="3200" b="1" dirty="0" err="1" smtClean="0">
                <a:solidFill>
                  <a:schemeClr val="bg1"/>
                </a:solidFill>
              </a:rPr>
              <a:t>Worrying</a:t>
            </a:r>
            <a:r>
              <a:rPr lang="fr-BE" sz="3200" b="1" dirty="0" smtClean="0">
                <a:solidFill>
                  <a:schemeClr val="bg1"/>
                </a:solidFill>
              </a:rPr>
              <a:t> Cases</a:t>
            </a:r>
            <a:r>
              <a:rPr lang="fr-BE" sz="3200" b="1" dirty="0">
                <a:solidFill>
                  <a:srgbClr val="FFFFFF"/>
                </a:solidFill>
              </a:rPr>
              <a:t>			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3771" y="2339658"/>
            <a:ext cx="2685945" cy="41128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714" y="3302531"/>
            <a:ext cx="3981276" cy="298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0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71332" y="1073936"/>
            <a:ext cx="4253218" cy="28329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4268" y="377835"/>
            <a:ext cx="5698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b="1" dirty="0" smtClean="0">
                <a:solidFill>
                  <a:schemeClr val="bg1"/>
                </a:solidFill>
              </a:rPr>
              <a:t>116 </a:t>
            </a:r>
            <a:r>
              <a:rPr lang="fr-BE" sz="3200" b="1" dirty="0">
                <a:solidFill>
                  <a:schemeClr val="bg1"/>
                </a:solidFill>
              </a:rPr>
              <a:t>000 </a:t>
            </a:r>
            <a:r>
              <a:rPr lang="fr-BE" sz="3200" b="1" dirty="0" smtClean="0">
                <a:solidFill>
                  <a:schemeClr val="bg1"/>
                </a:solidFill>
              </a:rPr>
              <a:t>– Public </a:t>
            </a:r>
            <a:r>
              <a:rPr lang="fr-BE" sz="3200" b="1" dirty="0" err="1" smtClean="0">
                <a:solidFill>
                  <a:schemeClr val="bg1"/>
                </a:solidFill>
              </a:rPr>
              <a:t>Campaigns</a:t>
            </a:r>
            <a:r>
              <a:rPr lang="fr-BE" sz="3200" b="1" dirty="0">
                <a:solidFill>
                  <a:srgbClr val="FFFFFF"/>
                </a:solidFill>
              </a:rPr>
              <a:t>			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5554639" y="728408"/>
            <a:ext cx="3290901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268" y="3906869"/>
            <a:ext cx="3600004" cy="269658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62730" y="1954635"/>
            <a:ext cx="30284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3200" b="1" dirty="0" err="1" smtClean="0">
                <a:solidFill>
                  <a:schemeClr val="accent1">
                    <a:lumMod val="75000"/>
                  </a:schemeClr>
                </a:solidFill>
              </a:rPr>
              <a:t>APPs</a:t>
            </a:r>
            <a:endParaRPr lang="fr-BE" sz="32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3200" b="1" dirty="0" smtClean="0">
                <a:solidFill>
                  <a:schemeClr val="accent1">
                    <a:lumMod val="75000"/>
                  </a:schemeClr>
                </a:solidFill>
              </a:rPr>
              <a:t>SOCIAL MEDIA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3200" b="1" dirty="0" smtClean="0">
                <a:solidFill>
                  <a:schemeClr val="accent1">
                    <a:lumMod val="75000"/>
                  </a:schemeClr>
                </a:solidFill>
              </a:rPr>
              <a:t>…</a:t>
            </a:r>
            <a:endParaRPr lang="fr-BE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9002" y="4083184"/>
            <a:ext cx="3645548" cy="263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83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0618" y="1689475"/>
            <a:ext cx="5151566" cy="4523624"/>
          </a:xfrm>
          <a:prstGeom prst="rect">
            <a:avLst/>
          </a:prstGeom>
        </p:spPr>
      </p:pic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408" y="6003868"/>
            <a:ext cx="1396105" cy="6523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4268" y="377835"/>
            <a:ext cx="5698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b="1" dirty="0" smtClean="0">
                <a:solidFill>
                  <a:schemeClr val="bg1"/>
                </a:solidFill>
              </a:rPr>
              <a:t>116 </a:t>
            </a:r>
            <a:r>
              <a:rPr lang="fr-BE" sz="3200" b="1" dirty="0">
                <a:solidFill>
                  <a:schemeClr val="bg1"/>
                </a:solidFill>
              </a:rPr>
              <a:t>000 </a:t>
            </a:r>
            <a:r>
              <a:rPr lang="fr-BE" sz="3200" b="1" dirty="0" smtClean="0">
                <a:solidFill>
                  <a:schemeClr val="bg1"/>
                </a:solidFill>
              </a:rPr>
              <a:t>– Public </a:t>
            </a:r>
            <a:r>
              <a:rPr lang="fr-BE" sz="3200" b="1" dirty="0" err="1" smtClean="0">
                <a:solidFill>
                  <a:schemeClr val="bg1"/>
                </a:solidFill>
              </a:rPr>
              <a:t>Campaigns</a:t>
            </a:r>
            <a:r>
              <a:rPr lang="fr-BE" sz="3200" b="1" dirty="0">
                <a:solidFill>
                  <a:srgbClr val="FFFFFF"/>
                </a:solidFill>
              </a:rPr>
              <a:t>			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5554639" y="728408"/>
            <a:ext cx="3290901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18781" y="1098957"/>
            <a:ext cx="29109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3600" b="1" dirty="0" smtClean="0">
                <a:solidFill>
                  <a:schemeClr val="accent1">
                    <a:lumMod val="75000"/>
                  </a:schemeClr>
                </a:solidFill>
              </a:rPr>
              <a:t>NOT FOUND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3600" b="1" dirty="0" smtClean="0">
                <a:solidFill>
                  <a:schemeClr val="accent1">
                    <a:lumMod val="75000"/>
                  </a:schemeClr>
                </a:solidFill>
              </a:rPr>
              <a:t>RSS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3600" b="1" dirty="0" smtClean="0">
                <a:solidFill>
                  <a:schemeClr val="accent1">
                    <a:lumMod val="75000"/>
                  </a:schemeClr>
                </a:solidFill>
              </a:rPr>
              <a:t>QR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3600" b="1" dirty="0" smtClean="0">
                <a:solidFill>
                  <a:schemeClr val="accent6">
                    <a:lumMod val="75000"/>
                  </a:schemeClr>
                </a:solidFill>
              </a:rPr>
              <a:t>CHILD ALERT</a:t>
            </a:r>
            <a:endParaRPr lang="fr-BE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65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737"/>
            <a:ext cx="8229600" cy="54070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BE" b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CHILD ALERT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969703" y="728408"/>
            <a:ext cx="5875837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263" y="2866146"/>
            <a:ext cx="5402673" cy="36770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956010"/>
            <a:ext cx="85861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800" b="1" dirty="0" smtClean="0">
                <a:solidFill>
                  <a:schemeClr val="tx2"/>
                </a:solidFill>
              </a:rPr>
              <a:t>SINCE 14 FEBRUARY 2011 OPERATIONAL IN BELGIUM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800" b="1" dirty="0" smtClean="0">
                <a:solidFill>
                  <a:schemeClr val="tx2"/>
                </a:solidFill>
              </a:rPr>
              <a:t>LAUNCHED 2 TIMES: PARENTAL ABDUCTIONS WITH IMMEDIATE DANGER FOR THE CHILD(REN)</a:t>
            </a:r>
            <a:endParaRPr lang="fr-BE" sz="2800" b="1" dirty="0">
              <a:solidFill>
                <a:schemeClr val="tx2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626" y="6003868"/>
            <a:ext cx="1396105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06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737"/>
            <a:ext cx="8229600" cy="54070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BE" b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pic>
        <p:nvPicPr>
          <p:cNvPr id="1026" name="irc_mi" descr="http://static0.demorgen.be/static/photo/2012/13/7/5/20120105203157/media_xl_45519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82" y="2240149"/>
            <a:ext cx="6941452" cy="4281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CHILD ALERT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969703" y="728408"/>
            <a:ext cx="5875837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36895" y="1249960"/>
            <a:ext cx="81499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4000" b="1" dirty="0" smtClean="0">
                <a:solidFill>
                  <a:schemeClr val="tx2"/>
                </a:solidFill>
              </a:rPr>
              <a:t>30.000.000 CONTACTS </a:t>
            </a:r>
            <a:endParaRPr lang="fr-BE" sz="4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92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973123"/>
            <a:ext cx="8477075" cy="55493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</a:rPr>
              <a:t>Based on “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IMMEDIATE DANGER FOR THE CHILD</a:t>
            </a:r>
            <a:r>
              <a:rPr lang="en-US" sz="3600" b="1" dirty="0" smtClean="0">
                <a:solidFill>
                  <a:schemeClr val="tx2"/>
                </a:solidFill>
              </a:rPr>
              <a:t>” versus “real abduction” (2x Parent – Infanticide)</a:t>
            </a:r>
          </a:p>
          <a:p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MASSIVE</a:t>
            </a:r>
            <a:r>
              <a:rPr lang="en-US" sz="3600" b="1" dirty="0" smtClean="0">
                <a:solidFill>
                  <a:schemeClr val="tx2"/>
                </a:solidFill>
              </a:rPr>
              <a:t> dissemination on national basis</a:t>
            </a:r>
          </a:p>
          <a:p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EXCEPTIONAL</a:t>
            </a:r>
            <a:r>
              <a:rPr lang="en-US" sz="3600" b="1" dirty="0" smtClean="0">
                <a:solidFill>
                  <a:schemeClr val="tx2"/>
                </a:solidFill>
              </a:rPr>
              <a:t> – well deliberated decision</a:t>
            </a:r>
          </a:p>
          <a:p>
            <a:r>
              <a:rPr lang="en-US" sz="3600" b="1" dirty="0" smtClean="0">
                <a:solidFill>
                  <a:schemeClr val="tx2"/>
                </a:solidFill>
              </a:rPr>
              <a:t>Based on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QUICK</a:t>
            </a:r>
            <a:r>
              <a:rPr lang="en-US" sz="3600" b="1" dirty="0" smtClean="0">
                <a:solidFill>
                  <a:schemeClr val="tx2"/>
                </a:solidFill>
              </a:rPr>
              <a:t> action: no time to waste!</a:t>
            </a:r>
          </a:p>
          <a:p>
            <a:endParaRPr lang="en-US" sz="2400" dirty="0"/>
          </a:p>
          <a:p>
            <a:pPr marL="0" indent="0">
              <a:buNone/>
            </a:pPr>
            <a:endParaRPr lang="fr-BE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391270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CHILD ALERT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969703" y="728408"/>
            <a:ext cx="5875837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" y="4754459"/>
            <a:ext cx="9138696" cy="20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16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174459"/>
            <a:ext cx="8477075" cy="55493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</a:rPr>
              <a:t>Based on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PUBLIC-PRIVATE</a:t>
            </a:r>
            <a:r>
              <a:rPr lang="en-US" sz="3600" b="1" dirty="0" smtClean="0">
                <a:solidFill>
                  <a:schemeClr val="tx2"/>
                </a:solidFill>
              </a:rPr>
              <a:t> COOPERATION:</a:t>
            </a:r>
          </a:p>
          <a:p>
            <a:pPr lvl="1"/>
            <a:r>
              <a:rPr lang="en-US" sz="3200" b="1" dirty="0" smtClean="0">
                <a:solidFill>
                  <a:schemeClr val="tx2"/>
                </a:solidFill>
              </a:rPr>
              <a:t>Decision taken by CPS (Crown Prosecution Service) in consultation with police &amp; CF but </a:t>
            </a:r>
          </a:p>
          <a:p>
            <a:pPr lvl="1"/>
            <a:r>
              <a:rPr lang="en-US" sz="3200" b="1" dirty="0" smtClean="0">
                <a:solidFill>
                  <a:schemeClr val="tx2"/>
                </a:solidFill>
              </a:rPr>
              <a:t>execution mainly made by CF in cooperation with partners (private &amp; public): railway, retail (supermarkets), security agencies, pharmacies…</a:t>
            </a:r>
          </a:p>
          <a:p>
            <a:r>
              <a:rPr lang="en-US" sz="3600" b="1" dirty="0" smtClean="0">
                <a:solidFill>
                  <a:schemeClr val="tx2"/>
                </a:solidFill>
              </a:rPr>
              <a:t>Maximum 24 hours (4 x 6 hours)</a:t>
            </a:r>
          </a:p>
          <a:p>
            <a:endParaRPr lang="en-US" sz="2400" dirty="0"/>
          </a:p>
          <a:p>
            <a:pPr marL="0" indent="0">
              <a:buNone/>
            </a:pPr>
            <a:endParaRPr lang="fr-BE" b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91270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CHILD ALERT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969703" y="728408"/>
            <a:ext cx="5875837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09" y="5869143"/>
            <a:ext cx="1396105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98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6481"/>
            <a:ext cx="8550322" cy="540702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fr-BE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r-BE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BE" b="1" dirty="0" smtClean="0">
                <a:solidFill>
                  <a:schemeClr val="tx2"/>
                </a:solidFill>
              </a:rPr>
              <a:t>ATHENS, 2</a:t>
            </a:r>
            <a:r>
              <a:rPr lang="fr-BE" b="1" baseline="30000" dirty="0" smtClean="0">
                <a:solidFill>
                  <a:schemeClr val="tx2"/>
                </a:solidFill>
              </a:rPr>
              <a:t>nd</a:t>
            </a:r>
            <a:r>
              <a:rPr lang="fr-BE" b="1" dirty="0" smtClean="0">
                <a:solidFill>
                  <a:schemeClr val="tx2"/>
                </a:solidFill>
              </a:rPr>
              <a:t> </a:t>
            </a:r>
            <a:r>
              <a:rPr lang="fr-BE" b="1" dirty="0" err="1" smtClean="0">
                <a:solidFill>
                  <a:schemeClr val="tx2"/>
                </a:solidFill>
              </a:rPr>
              <a:t>June</a:t>
            </a:r>
            <a:endParaRPr lang="fr-BE" b="1" dirty="0" smtClean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fr-BE" b="1" dirty="0" smtClean="0">
                <a:solidFill>
                  <a:schemeClr val="tx2"/>
                </a:solidFill>
              </a:rPr>
              <a:t>Heidi DE PAUW</a:t>
            </a:r>
          </a:p>
          <a:p>
            <a:pPr marL="0" indent="0" algn="ctr">
              <a:buNone/>
            </a:pPr>
            <a:r>
              <a:rPr lang="fr-BE" b="1" dirty="0" smtClean="0">
                <a:solidFill>
                  <a:schemeClr val="tx2"/>
                </a:solidFill>
              </a:rPr>
              <a:t>CEO CHILD FOCUS</a:t>
            </a:r>
          </a:p>
          <a:p>
            <a:pPr marL="0" indent="0" algn="ctr">
              <a:buNone/>
            </a:pPr>
            <a:endParaRPr lang="fr-BE" b="1" dirty="0" smtClean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fr-BE" b="1" dirty="0" smtClean="0">
                <a:solidFill>
                  <a:schemeClr val="tx2"/>
                </a:solidFill>
              </a:rPr>
              <a:t>BELGIAN CHARITY FOR  MISSING AND</a:t>
            </a:r>
          </a:p>
          <a:p>
            <a:pPr marL="0" indent="0" algn="ctr">
              <a:buNone/>
            </a:pPr>
            <a:r>
              <a:rPr lang="fr-BE" b="1" dirty="0" smtClean="0">
                <a:solidFill>
                  <a:schemeClr val="tx2"/>
                </a:solidFill>
              </a:rPr>
              <a:t>SEXUALLY EXPLOITED CHILDREN</a:t>
            </a:r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fr-BE" sz="3200" b="1" dirty="0">
                <a:solidFill>
                  <a:schemeClr val="bg1"/>
                </a:solidFill>
              </a:rPr>
              <a:t>			</a:t>
            </a:r>
            <a:r>
              <a:rPr lang="fr-BE" sz="3200" b="1" dirty="0" smtClean="0">
                <a:solidFill>
                  <a:schemeClr val="bg1"/>
                </a:solidFill>
              </a:rPr>
              <a:t>	« WHEN EVERY MINUTE COUNTS  »</a:t>
            </a:r>
            <a:r>
              <a:rPr lang="fr-BE" sz="3200" dirty="0" smtClean="0">
                <a:solidFill>
                  <a:schemeClr val="bg1"/>
                </a:solidFill>
              </a:rPr>
              <a:t> 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022" y="5869143"/>
            <a:ext cx="1396105" cy="65232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951" y="1330915"/>
            <a:ext cx="1874930" cy="284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7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3945" y="1346928"/>
            <a:ext cx="5864554" cy="5407022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tx2"/>
                </a:solidFill>
              </a:rPr>
              <a:t>Tools launched by CF : </a:t>
            </a:r>
            <a:r>
              <a:rPr lang="en-US" sz="4000" b="1" dirty="0" smtClean="0">
                <a:solidFill>
                  <a:schemeClr val="tx2"/>
                </a:solidFill>
              </a:rPr>
              <a:t>all information </a:t>
            </a:r>
            <a:r>
              <a:rPr lang="en-US" sz="4000" b="1" dirty="0" err="1" smtClean="0">
                <a:solidFill>
                  <a:schemeClr val="tx2"/>
                </a:solidFill>
              </a:rPr>
              <a:t>centralised</a:t>
            </a:r>
            <a:r>
              <a:rPr lang="en-US" sz="4000" b="1" dirty="0" smtClean="0">
                <a:solidFill>
                  <a:schemeClr val="tx2"/>
                </a:solidFill>
              </a:rPr>
              <a:t> on </a:t>
            </a:r>
            <a:r>
              <a:rPr lang="en-US" sz="4000" b="1" dirty="0">
                <a:solidFill>
                  <a:schemeClr val="tx2"/>
                </a:solidFill>
              </a:rPr>
              <a:t>website </a:t>
            </a:r>
            <a:r>
              <a:rPr lang="en-US" sz="4000" b="1" dirty="0" smtClean="0">
                <a:solidFill>
                  <a:schemeClr val="tx2"/>
                </a:solidFill>
              </a:rPr>
              <a:t>childalert.be (RSS) </a:t>
            </a:r>
            <a:endParaRPr lang="en-US" sz="4000" b="1" dirty="0">
              <a:solidFill>
                <a:schemeClr val="tx2"/>
              </a:solidFill>
            </a:endParaRPr>
          </a:p>
          <a:p>
            <a:r>
              <a:rPr lang="en-US" sz="4000" b="1" dirty="0">
                <a:solidFill>
                  <a:schemeClr val="tx2"/>
                </a:solidFill>
              </a:rPr>
              <a:t>Every tool used refers to </a:t>
            </a:r>
            <a:r>
              <a:rPr lang="en-US" sz="4000" b="1" dirty="0" smtClean="0">
                <a:solidFill>
                  <a:schemeClr val="tx2"/>
                </a:solidFill>
              </a:rPr>
              <a:t>the </a:t>
            </a:r>
            <a:r>
              <a:rPr lang="en-US" sz="4000" b="1" dirty="0">
                <a:solidFill>
                  <a:schemeClr val="tx2"/>
                </a:solidFill>
              </a:rPr>
              <a:t>website (allows </a:t>
            </a:r>
            <a:r>
              <a:rPr lang="en-US" sz="4000" b="1" dirty="0" smtClean="0">
                <a:solidFill>
                  <a:schemeClr val="tx2"/>
                </a:solidFill>
              </a:rPr>
              <a:t>quick changes)</a:t>
            </a:r>
            <a:endParaRPr lang="en-US" sz="4000" b="1" dirty="0">
              <a:solidFill>
                <a:schemeClr val="tx2"/>
              </a:solidFill>
            </a:endParaRPr>
          </a:p>
          <a:p>
            <a:endParaRPr lang="en-US" sz="4000" dirty="0"/>
          </a:p>
          <a:p>
            <a:pPr marL="0" indent="0">
              <a:buNone/>
            </a:pPr>
            <a:endParaRPr lang="fr-BE" sz="4000" b="1" dirty="0"/>
          </a:p>
          <a:p>
            <a:pPr marL="0" indent="0">
              <a:buNone/>
            </a:pP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CHILD ALERT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969703" y="728408"/>
            <a:ext cx="5875837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7230"/>
            <a:ext cx="3036071" cy="45663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3474" y="5988598"/>
            <a:ext cx="762066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77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7346"/>
            <a:ext cx="8732940" cy="5402845"/>
          </a:xfrm>
        </p:spPr>
        <p:txBody>
          <a:bodyPr>
            <a:normAutofit lnSpcReduction="10000"/>
          </a:bodyPr>
          <a:lstStyle/>
          <a:p>
            <a:r>
              <a:rPr lang="en-US" sz="3600" b="1" dirty="0" smtClean="0">
                <a:solidFill>
                  <a:schemeClr val="tx2"/>
                </a:solidFill>
              </a:rPr>
              <a:t>CF Tools </a:t>
            </a:r>
            <a:r>
              <a:rPr lang="en-US" sz="3600" b="1" dirty="0">
                <a:solidFill>
                  <a:schemeClr val="tx2"/>
                </a:solidFill>
              </a:rPr>
              <a:t>: website, screens in pharmacies, stores, </a:t>
            </a:r>
            <a:r>
              <a:rPr lang="en-US" sz="3600" b="1" dirty="0" smtClean="0">
                <a:solidFill>
                  <a:schemeClr val="tx2"/>
                </a:solidFill>
              </a:rPr>
              <a:t>social media (Facebook</a:t>
            </a:r>
            <a:r>
              <a:rPr lang="en-US" sz="3600" b="1" dirty="0">
                <a:solidFill>
                  <a:schemeClr val="tx2"/>
                </a:solidFill>
              </a:rPr>
              <a:t>, </a:t>
            </a:r>
            <a:r>
              <a:rPr lang="en-US" sz="3600" b="1" dirty="0" smtClean="0">
                <a:solidFill>
                  <a:schemeClr val="tx2"/>
                </a:solidFill>
              </a:rPr>
              <a:t>Twitter), </a:t>
            </a:r>
            <a:r>
              <a:rPr lang="en-US" sz="3600" b="1" dirty="0">
                <a:solidFill>
                  <a:schemeClr val="tx2"/>
                </a:solidFill>
              </a:rPr>
              <a:t>mails (with previous registration), banners (with previous registration), posters (if needed), </a:t>
            </a:r>
            <a:r>
              <a:rPr lang="en-US" sz="3600" b="1" dirty="0" smtClean="0">
                <a:solidFill>
                  <a:schemeClr val="tx2"/>
                </a:solidFill>
              </a:rPr>
              <a:t>media (Radio, Television…)…</a:t>
            </a:r>
            <a:endParaRPr lang="en-US" sz="3600" dirty="0">
              <a:solidFill>
                <a:schemeClr val="tx2"/>
              </a:solidFill>
            </a:endParaRPr>
          </a:p>
          <a:p>
            <a:r>
              <a:rPr lang="en-US" sz="3600" b="1" dirty="0">
                <a:solidFill>
                  <a:schemeClr val="tx2"/>
                </a:solidFill>
              </a:rPr>
              <a:t>Tools </a:t>
            </a:r>
            <a:r>
              <a:rPr lang="en-US" sz="3600" b="1" dirty="0" smtClean="0">
                <a:solidFill>
                  <a:schemeClr val="tx2"/>
                </a:solidFill>
              </a:rPr>
              <a:t>launched </a:t>
            </a:r>
            <a:r>
              <a:rPr lang="en-US" sz="3600" b="1" dirty="0">
                <a:solidFill>
                  <a:schemeClr val="tx2"/>
                </a:solidFill>
              </a:rPr>
              <a:t>by Federal </a:t>
            </a:r>
            <a:r>
              <a:rPr lang="en-US" sz="3600" b="1" dirty="0" smtClean="0">
                <a:solidFill>
                  <a:schemeClr val="tx2"/>
                </a:solidFill>
              </a:rPr>
              <a:t>Police </a:t>
            </a:r>
            <a:r>
              <a:rPr lang="en-US" sz="3600" b="1" dirty="0">
                <a:solidFill>
                  <a:schemeClr val="tx2"/>
                </a:solidFill>
              </a:rPr>
              <a:t>: </a:t>
            </a:r>
            <a:r>
              <a:rPr lang="en-US" sz="3600" b="1" dirty="0" smtClean="0">
                <a:solidFill>
                  <a:schemeClr val="tx2"/>
                </a:solidFill>
              </a:rPr>
              <a:t>Television</a:t>
            </a:r>
            <a:r>
              <a:rPr lang="en-US" sz="3600" b="1" dirty="0">
                <a:solidFill>
                  <a:schemeClr val="tx2"/>
                </a:solidFill>
              </a:rPr>
              <a:t>, panels on motorways, </a:t>
            </a:r>
            <a:r>
              <a:rPr lang="en-US" sz="3600" b="1" dirty="0" smtClean="0">
                <a:solidFill>
                  <a:schemeClr val="tx2"/>
                </a:solidFill>
              </a:rPr>
              <a:t>through their own social </a:t>
            </a:r>
            <a:r>
              <a:rPr lang="en-US" sz="3600" b="1" dirty="0">
                <a:solidFill>
                  <a:schemeClr val="tx2"/>
                </a:solidFill>
              </a:rPr>
              <a:t>media </a:t>
            </a:r>
            <a:endParaRPr lang="en-US" sz="3600" b="1" dirty="0" smtClean="0">
              <a:solidFill>
                <a:schemeClr val="tx2"/>
              </a:solidFill>
            </a:endParaRPr>
          </a:p>
          <a:p>
            <a:pPr lvl="2">
              <a:buFont typeface="Wingdings" panose="05000000000000000000" pitchFamily="2" charset="2"/>
              <a:buChar char="è"/>
            </a:pPr>
            <a:r>
              <a:rPr lang="en-US" sz="33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ALWAYS 2 EMERGENCY NUMBERS: </a:t>
            </a:r>
          </a:p>
          <a:p>
            <a:pPr marL="914400" lvl="2" indent="0">
              <a:buNone/>
            </a:pPr>
            <a:r>
              <a:rPr lang="en-US" sz="3300" b="1" dirty="0">
                <a:solidFill>
                  <a:schemeClr val="tx2"/>
                </a:solidFill>
                <a:sym typeface="Wingdings" panose="05000000000000000000" pitchFamily="2" charset="2"/>
              </a:rPr>
              <a:t> </a:t>
            </a:r>
            <a:r>
              <a:rPr lang="en-US" sz="33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    </a:t>
            </a:r>
            <a:r>
              <a:rPr lang="en-US" sz="3300" b="1" dirty="0" smtClean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POLICE &amp; 116000 </a:t>
            </a:r>
            <a:r>
              <a:rPr lang="en-US" sz="33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– UPTO WITNESS</a:t>
            </a:r>
            <a:endParaRPr lang="en-US" sz="33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r-BE" b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0220" y="6003868"/>
            <a:ext cx="765696" cy="5176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CHILD ALERT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969703" y="728408"/>
            <a:ext cx="5875837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93" y="6003868"/>
            <a:ext cx="1396105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53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356" y="922454"/>
            <a:ext cx="8540643" cy="540702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2"/>
                </a:solidFill>
              </a:rPr>
              <a:t>Testimonies </a:t>
            </a:r>
            <a:r>
              <a:rPr lang="en-US" sz="4000" b="1" dirty="0">
                <a:solidFill>
                  <a:schemeClr val="tx2"/>
                </a:solidFill>
              </a:rPr>
              <a:t>can be referred to Federal Police or to CF (116 000) but CF will pass information immediately to Federal </a:t>
            </a:r>
            <a:r>
              <a:rPr lang="en-US" sz="4000" b="1" dirty="0" smtClean="0">
                <a:solidFill>
                  <a:schemeClr val="tx2"/>
                </a:solidFill>
              </a:rPr>
              <a:t>Police for further investigation</a:t>
            </a:r>
          </a:p>
          <a:p>
            <a:r>
              <a:rPr lang="en-US" sz="4000" b="1" dirty="0" smtClean="0">
                <a:solidFill>
                  <a:schemeClr val="tx2"/>
                </a:solidFill>
              </a:rPr>
              <a:t>CF will be informed of the result </a:t>
            </a:r>
          </a:p>
          <a:p>
            <a:pPr marL="0" indent="0">
              <a:buNone/>
            </a:pPr>
            <a:endParaRPr lang="en-US" sz="40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CHILD ALERT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969703" y="728408"/>
            <a:ext cx="5875837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8" y="4886340"/>
            <a:ext cx="9126503" cy="188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6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7955"/>
            <a:ext cx="8686800" cy="540702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</a:rPr>
              <a:t>SPEED/RAPIDITY is our main concern</a:t>
            </a:r>
          </a:p>
          <a:p>
            <a:r>
              <a:rPr lang="en-US" sz="3600" b="1" dirty="0" smtClean="0">
                <a:solidFill>
                  <a:schemeClr val="tx2"/>
                </a:solidFill>
              </a:rPr>
              <a:t>Well deliberated &amp; in INTEREST of the child</a:t>
            </a:r>
          </a:p>
          <a:p>
            <a:r>
              <a:rPr lang="en-US" sz="3600" b="1" dirty="0" smtClean="0">
                <a:solidFill>
                  <a:schemeClr val="tx2"/>
                </a:solidFill>
              </a:rPr>
              <a:t>GOOD COOPERATION &amp; COMMUNICATION within CF and with all other partners</a:t>
            </a:r>
          </a:p>
          <a:p>
            <a:r>
              <a:rPr lang="en-US" sz="3600" b="1" dirty="0" smtClean="0">
                <a:solidFill>
                  <a:schemeClr val="tx2"/>
                </a:solidFill>
              </a:rPr>
              <a:t>EVALUATION after each launch with all actors </a:t>
            </a:r>
            <a:r>
              <a:rPr lang="en-US" sz="36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 Improve procedure - innovate</a:t>
            </a:r>
            <a:endParaRPr lang="en-US" sz="3600" b="1" dirty="0" smtClean="0">
              <a:solidFill>
                <a:schemeClr val="tx2"/>
              </a:solidFill>
            </a:endParaRPr>
          </a:p>
          <a:p>
            <a:r>
              <a:rPr lang="en-US" sz="3600" b="1" dirty="0" smtClean="0">
                <a:solidFill>
                  <a:schemeClr val="tx2"/>
                </a:solidFill>
              </a:rPr>
              <a:t>Regular EXCERCISES within CF but also with all other partners (because except.)</a:t>
            </a:r>
          </a:p>
          <a:p>
            <a:endParaRPr lang="en-US" sz="3600" b="1" dirty="0" smtClean="0">
              <a:solidFill>
                <a:schemeClr val="tx2"/>
              </a:solidFill>
            </a:endParaRPr>
          </a:p>
          <a:p>
            <a:endParaRPr lang="en-US" sz="36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36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LESSONS LEARNED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009938" y="728408"/>
            <a:ext cx="4835602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6114483"/>
            <a:ext cx="1396105" cy="6523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844" y="6164766"/>
            <a:ext cx="762066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69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5067"/>
            <a:ext cx="8229600" cy="540702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</a:rPr>
              <a:t>Used </a:t>
            </a:r>
            <a:r>
              <a:rPr lang="en-US" sz="3600" b="1" dirty="0">
                <a:solidFill>
                  <a:schemeClr val="tx2"/>
                </a:solidFill>
              </a:rPr>
              <a:t>two times in Belgium, one of them with </a:t>
            </a:r>
            <a:r>
              <a:rPr lang="en-US" sz="3600" b="1" dirty="0" smtClean="0">
                <a:solidFill>
                  <a:schemeClr val="tx2"/>
                </a:solidFill>
              </a:rPr>
              <a:t>cross border aspect</a:t>
            </a:r>
            <a:endParaRPr lang="en-US" sz="3600" b="1" dirty="0">
              <a:solidFill>
                <a:schemeClr val="tx2"/>
              </a:solidFill>
            </a:endParaRPr>
          </a:p>
          <a:p>
            <a:r>
              <a:rPr lang="en-US" sz="3600" b="1" dirty="0" smtClean="0">
                <a:solidFill>
                  <a:schemeClr val="tx2"/>
                </a:solidFill>
              </a:rPr>
              <a:t>BELGIUM : small country with 4 borders, every case can be cross border</a:t>
            </a:r>
          </a:p>
          <a:p>
            <a:r>
              <a:rPr lang="en-US" sz="3600" b="1" dirty="0" smtClean="0">
                <a:solidFill>
                  <a:schemeClr val="tx2"/>
                </a:solidFill>
              </a:rPr>
              <a:t>Agreement in 2011 between 3 countries (UK, FR, BE) for cooperation between law enforcement. Only one exercise launched </a:t>
            </a:r>
            <a:r>
              <a:rPr lang="en-US" sz="36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 need for structural </a:t>
            </a:r>
          </a:p>
          <a:p>
            <a:r>
              <a:rPr lang="en-US" sz="3600" b="1" dirty="0">
                <a:solidFill>
                  <a:schemeClr val="tx2"/>
                </a:solidFill>
                <a:sym typeface="Wingdings" panose="05000000000000000000" pitchFamily="2" charset="2"/>
              </a:rPr>
              <a:t> </a:t>
            </a:r>
            <a:r>
              <a:rPr lang="en-US" sz="36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             cooperation &amp; exercises </a:t>
            </a:r>
            <a:endParaRPr lang="en-US" dirty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CROSS BORDER ISSUES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462943" y="728408"/>
            <a:ext cx="4382597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6003868"/>
            <a:ext cx="1396105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2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511393"/>
            <a:ext cx="8510631" cy="5407022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fr-BE" sz="2400" dirty="0">
              <a:solidFill>
                <a:srgbClr val="E46C0A"/>
              </a:solidFill>
            </a:endParaRPr>
          </a:p>
          <a:p>
            <a:r>
              <a:rPr lang="en-US" sz="4000" b="1" dirty="0" smtClean="0">
                <a:solidFill>
                  <a:schemeClr val="tx2"/>
                </a:solidFill>
              </a:rPr>
              <a:t>Case of two brothers abducted and killed by their father in 2013 in NL</a:t>
            </a:r>
          </a:p>
          <a:p>
            <a:r>
              <a:rPr lang="en-US" sz="4000" b="1" dirty="0" smtClean="0">
                <a:solidFill>
                  <a:schemeClr val="tx2"/>
                </a:solidFill>
              </a:rPr>
              <a:t>Chaotic experience that proves that 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</a:rPr>
              <a:t>exchange of information</a:t>
            </a:r>
            <a:r>
              <a:rPr lang="en-US" sz="4000" b="1" dirty="0" smtClean="0">
                <a:solidFill>
                  <a:schemeClr val="tx2"/>
                </a:solidFill>
              </a:rPr>
              <a:t>,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</a:rPr>
              <a:t> who is who</a:t>
            </a:r>
            <a:r>
              <a:rPr lang="en-US" sz="4000" b="1" dirty="0" smtClean="0">
                <a:solidFill>
                  <a:schemeClr val="tx2"/>
                </a:solidFill>
              </a:rPr>
              <a:t>,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</a:rPr>
              <a:t> coordination </a:t>
            </a:r>
            <a:r>
              <a:rPr lang="en-US" sz="4000" b="1" dirty="0" smtClean="0">
                <a:solidFill>
                  <a:schemeClr val="tx2"/>
                </a:solidFill>
              </a:rPr>
              <a:t>&amp;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</a:rPr>
              <a:t> cooperation </a:t>
            </a:r>
            <a:r>
              <a:rPr lang="en-US" sz="4000" b="1" dirty="0" smtClean="0">
                <a:solidFill>
                  <a:schemeClr val="tx2"/>
                </a:solidFill>
              </a:rPr>
              <a:t>is vital</a:t>
            </a:r>
          </a:p>
          <a:p>
            <a:r>
              <a:rPr lang="en-US" sz="4000" b="1" dirty="0" smtClean="0">
                <a:solidFill>
                  <a:schemeClr val="tx2"/>
                </a:solidFill>
              </a:rPr>
              <a:t>Bilateral meeting (MCE) with Dutch colleagues </a:t>
            </a:r>
            <a:r>
              <a:rPr lang="en-US" sz="40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 agreement on modus operandi + contact details</a:t>
            </a:r>
            <a:endParaRPr lang="en-US" sz="40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r-BE" sz="36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CROSS BORDER ISSUES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462943" y="728408"/>
            <a:ext cx="4382597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534" y="5869143"/>
            <a:ext cx="1396105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4733"/>
            <a:ext cx="8388340" cy="5407022"/>
          </a:xfrm>
        </p:spPr>
        <p:txBody>
          <a:bodyPr>
            <a:normAutofit lnSpcReduction="10000"/>
          </a:bodyPr>
          <a:lstStyle/>
          <a:p>
            <a:r>
              <a:rPr lang="en-US" sz="36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ON CROSSBORDER LEVEL: </a:t>
            </a:r>
          </a:p>
          <a:p>
            <a:pPr lvl="1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RAPIDITY</a:t>
            </a:r>
            <a:r>
              <a:rPr lang="en-US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 IS ESSENTIAL</a:t>
            </a:r>
          </a:p>
          <a:p>
            <a:pPr lvl="1"/>
            <a:r>
              <a:rPr lang="en-US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DANGER: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EXCEPTIONAL</a:t>
            </a:r>
            <a:r>
              <a:rPr lang="en-US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 SO WE TEND TO FORGET</a:t>
            </a:r>
          </a:p>
          <a:p>
            <a:pPr lvl="1"/>
            <a:r>
              <a:rPr lang="en-US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NEED FOR AGREEMENTS ON WAY TO WORK IF FACED WITH CROSSBORDER CHILD ALERT (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CLEARLY DEFINED ROLES &amp; RESPONSIBILITIES</a:t>
            </a:r>
            <a:r>
              <a:rPr lang="en-US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NEED </a:t>
            </a:r>
            <a:r>
              <a:rPr lang="en-US" b="1" smtClean="0">
                <a:solidFill>
                  <a:schemeClr val="tx2"/>
                </a:solidFill>
                <a:sym typeface="Wingdings" panose="05000000000000000000" pitchFamily="2" charset="2"/>
              </a:rPr>
              <a:t>FOR REGULAR COMMON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EXCERCISES</a:t>
            </a:r>
            <a:r>
              <a:rPr lang="en-US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 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  <a:sym typeface="Wingdings" panose="05000000000000000000" pitchFamily="2" charset="2"/>
            </a:endParaRPr>
          </a:p>
          <a:p>
            <a:pPr lvl="1"/>
            <a:r>
              <a:rPr lang="en-US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NEED FOR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COOPERATION</a:t>
            </a:r>
            <a:r>
              <a:rPr lang="en-US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 </a:t>
            </a:r>
            <a:r>
              <a:rPr lang="en-US" b="1" dirty="0">
                <a:solidFill>
                  <a:schemeClr val="tx2"/>
                </a:solidFill>
                <a:sym typeface="Wingdings" panose="05000000000000000000" pitchFamily="2" charset="2"/>
              </a:rPr>
              <a:t>–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COORDINATION</a:t>
            </a:r>
            <a:r>
              <a:rPr lang="en-US" b="1" dirty="0">
                <a:solidFill>
                  <a:schemeClr val="tx2"/>
                </a:solidFill>
                <a:sym typeface="Wingdings" panose="05000000000000000000" pitchFamily="2" charset="2"/>
              </a:rPr>
              <a:t> </a:t>
            </a:r>
            <a:r>
              <a:rPr lang="en-US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&amp; EXCHANGE OF INFORMATION BETWEEN ALL ACTORS INVOLVED</a:t>
            </a:r>
          </a:p>
          <a:p>
            <a:pPr lvl="1"/>
            <a:r>
              <a:rPr lang="en-US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IN THE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INTEREST</a:t>
            </a:r>
            <a:r>
              <a:rPr lang="en-US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 OF THE CHILD!</a:t>
            </a:r>
            <a:endParaRPr lang="en-US" dirty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CROSSBORDER ISSUES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462943" y="728408"/>
            <a:ext cx="4382597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19" y="6003868"/>
            <a:ext cx="1396105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45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4865"/>
            <a:ext cx="3705971" cy="55360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9791" y="3085304"/>
            <a:ext cx="4159622" cy="1143000"/>
          </a:xfrm>
        </p:spPr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chemeClr val="tx2"/>
                </a:solidFill>
              </a:rPr>
              <a:t>“</a:t>
            </a:r>
            <a:r>
              <a:rPr lang="en-US" b="1" i="1" dirty="0">
                <a:solidFill>
                  <a:schemeClr val="tx2"/>
                </a:solidFill>
              </a:rPr>
              <a:t>History will judge us by the difference we make in the everyday lives </a:t>
            </a:r>
            <a:r>
              <a:rPr lang="en-US" b="1" i="1" dirty="0" smtClean="0">
                <a:solidFill>
                  <a:schemeClr val="tx2"/>
                </a:solidFill>
              </a:rPr>
              <a:t/>
            </a:r>
            <a:br>
              <a:rPr lang="en-US" b="1" i="1" dirty="0" smtClean="0">
                <a:solidFill>
                  <a:schemeClr val="tx2"/>
                </a:solidFill>
              </a:rPr>
            </a:br>
            <a:r>
              <a:rPr lang="en-US" b="1" i="1" dirty="0" smtClean="0">
                <a:solidFill>
                  <a:schemeClr val="tx2"/>
                </a:solidFill>
              </a:rPr>
              <a:t>of </a:t>
            </a:r>
            <a:r>
              <a:rPr lang="en-US" b="1" i="1" dirty="0">
                <a:solidFill>
                  <a:schemeClr val="tx2"/>
                </a:solidFill>
              </a:rPr>
              <a:t>children</a:t>
            </a:r>
            <a:r>
              <a:rPr lang="en-US" b="1" i="1" dirty="0" smtClean="0">
                <a:solidFill>
                  <a:schemeClr val="tx2"/>
                </a:solidFill>
              </a:rPr>
              <a:t>”</a:t>
            </a:r>
            <a:br>
              <a:rPr lang="en-US" b="1" i="1" dirty="0" smtClean="0">
                <a:solidFill>
                  <a:schemeClr val="tx2"/>
                </a:solidFill>
              </a:rPr>
            </a:br>
            <a:r>
              <a:rPr lang="fr-BE" sz="3100" dirty="0" smtClean="0">
                <a:solidFill>
                  <a:schemeClr val="tx2"/>
                </a:solidFill>
              </a:rPr>
              <a:t>(</a:t>
            </a:r>
            <a:r>
              <a:rPr lang="fr-BE" sz="3100" dirty="0">
                <a:solidFill>
                  <a:schemeClr val="tx2"/>
                </a:solidFill>
              </a:rPr>
              <a:t>Nelson Mandela)</a:t>
            </a:r>
            <a:r>
              <a:rPr lang="en-US" sz="3100" dirty="0">
                <a:solidFill>
                  <a:schemeClr val="tx2"/>
                </a:solidFill>
              </a:rPr>
              <a:t/>
            </a:r>
            <a:br>
              <a:rPr lang="en-US" sz="3100" dirty="0">
                <a:solidFill>
                  <a:schemeClr val="tx2"/>
                </a:solidFill>
              </a:rPr>
            </a:br>
            <a:endParaRPr lang="en-US" sz="3100" dirty="0">
              <a:solidFill>
                <a:schemeClr val="tx2"/>
              </a:solidFill>
            </a:endParaRPr>
          </a:p>
        </p:txBody>
      </p:sp>
      <p:pic>
        <p:nvPicPr>
          <p:cNvPr id="6" name="Picture 5" descr="CF_New_CMYK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0"/>
            <a:ext cx="9144000" cy="45719"/>
          </a:xfrm>
          <a:prstGeom prst="rect">
            <a:avLst/>
          </a:prstGeom>
          <a:solidFill>
            <a:srgbClr val="3DA5B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45719"/>
            <a:ext cx="9144000" cy="45719"/>
          </a:xfrm>
          <a:prstGeom prst="rect">
            <a:avLst/>
          </a:prstGeom>
          <a:solidFill>
            <a:srgbClr val="84A34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33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4506" y="1648369"/>
            <a:ext cx="4922294" cy="5130200"/>
          </a:xfrm>
        </p:spPr>
        <p:txBody>
          <a:bodyPr>
            <a:normAutofit/>
          </a:bodyPr>
          <a:lstStyle/>
          <a:p>
            <a:endParaRPr lang="fr-BE" sz="1600" cap="all" dirty="0" smtClean="0"/>
          </a:p>
          <a:p>
            <a:pPr marL="0" lvl="0" indent="0" algn="ctr">
              <a:buNone/>
            </a:pPr>
            <a:r>
              <a:rPr lang="nl-BE" sz="6600" b="1" dirty="0" smtClean="0">
                <a:solidFill>
                  <a:schemeClr val="tx2"/>
                </a:solidFill>
              </a:rPr>
              <a:t>THANKS !</a:t>
            </a:r>
          </a:p>
          <a:p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  <a:p>
            <a:r>
              <a:rPr lang="en-US" sz="2400" b="1" dirty="0" smtClean="0">
                <a:solidFill>
                  <a:schemeClr val="tx2"/>
                </a:solidFill>
              </a:rPr>
              <a:t>Childfocus.be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Childalert.be</a:t>
            </a:r>
          </a:p>
          <a:p>
            <a:r>
              <a:rPr lang="en-US" sz="2400" b="1" smtClean="0">
                <a:solidFill>
                  <a:schemeClr val="tx2"/>
                </a:solidFill>
              </a:rPr>
              <a:t>Heidi.DePauw@childfocus.org</a:t>
            </a:r>
            <a:endParaRPr lang="en-US" sz="24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BE" sz="2400" b="1" cap="all" dirty="0">
                <a:solidFill>
                  <a:schemeClr val="tx2"/>
                </a:solidFill>
              </a:rPr>
              <a:t> </a:t>
            </a:r>
            <a:endParaRPr lang="en-US" sz="24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7659" y="6167061"/>
            <a:ext cx="727928" cy="4920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4848" y="429048"/>
            <a:ext cx="58386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b="1" dirty="0">
                <a:solidFill>
                  <a:schemeClr val="bg1"/>
                </a:solidFill>
              </a:rPr>
              <a:t> </a:t>
            </a:r>
            <a:endParaRPr lang="en-US" sz="3200" b="1" dirty="0">
              <a:solidFill>
                <a:schemeClr val="bg1"/>
              </a:solidFill>
            </a:endParaRPr>
          </a:p>
          <a:p>
            <a:r>
              <a:rPr lang="fr-BE" sz="3200" b="1" dirty="0">
                <a:solidFill>
                  <a:srgbClr val="FFFFFF"/>
                </a:solidFill>
              </a:rPr>
              <a:t>								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48370"/>
            <a:ext cx="3037193" cy="456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66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8497"/>
            <a:ext cx="8229600" cy="540702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fr-BE" sz="2800" dirty="0" smtClean="0">
              <a:solidFill>
                <a:schemeClr val="tx2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fr-BE" sz="4000" b="1" dirty="0" smtClean="0">
                <a:solidFill>
                  <a:schemeClr val="tx2"/>
                </a:solidFill>
              </a:rPr>
              <a:t>INTRODUCTION</a:t>
            </a:r>
          </a:p>
          <a:p>
            <a:pPr marL="742950" indent="-742950">
              <a:buFont typeface="+mj-lt"/>
              <a:buAutoNum type="arabicPeriod"/>
            </a:pPr>
            <a:endParaRPr lang="fr-BE" sz="4000" b="1" dirty="0" smtClean="0">
              <a:solidFill>
                <a:schemeClr val="tx2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fr-BE" sz="4000" b="1" dirty="0" smtClean="0">
                <a:solidFill>
                  <a:schemeClr val="tx2"/>
                </a:solidFill>
              </a:rPr>
              <a:t>BELGIAN SYSTEM : CHILD ALERT</a:t>
            </a:r>
          </a:p>
          <a:p>
            <a:pPr marL="742950" indent="-742950">
              <a:buFont typeface="+mj-lt"/>
              <a:buAutoNum type="arabicPeriod"/>
            </a:pPr>
            <a:endParaRPr lang="fr-BE" sz="4000" b="1" dirty="0">
              <a:solidFill>
                <a:schemeClr val="tx2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fr-BE" sz="4000" b="1" dirty="0" smtClean="0">
                <a:solidFill>
                  <a:schemeClr val="tx2"/>
                </a:solidFill>
              </a:rPr>
              <a:t>CROSSBORDER ISSUES</a:t>
            </a:r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665" y="5868849"/>
            <a:ext cx="1396308" cy="6526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45139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Introduction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178629" y="728408"/>
            <a:ext cx="5666911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876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59564"/>
            <a:ext cx="3754715" cy="249843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7424"/>
            <a:ext cx="8550322" cy="55753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BE" altLang="fr-FR" b="1" dirty="0" err="1" smtClean="0">
                <a:solidFill>
                  <a:schemeClr val="accent6">
                    <a:lumMod val="75000"/>
                  </a:schemeClr>
                </a:solidFill>
              </a:rPr>
              <a:t>History</a:t>
            </a:r>
            <a:endParaRPr lang="fr-BE" altLang="fr-FR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fr-BE" altLang="fr-FR" sz="2200" b="1" dirty="0" err="1" smtClean="0">
                <a:solidFill>
                  <a:schemeClr val="tx2"/>
                </a:solidFill>
              </a:rPr>
              <a:t>Summer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 </a:t>
            </a:r>
            <a:r>
              <a:rPr lang="fr-BE" altLang="fr-FR" sz="2200" b="1" dirty="0">
                <a:solidFill>
                  <a:schemeClr val="tx2"/>
                </a:solidFill>
              </a:rPr>
              <a:t>1995: 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Marc </a:t>
            </a:r>
            <a:r>
              <a:rPr lang="fr-BE" altLang="fr-FR" sz="2200" b="1" dirty="0">
                <a:solidFill>
                  <a:schemeClr val="tx2"/>
                </a:solidFill>
              </a:rPr>
              <a:t>Dutroux </a:t>
            </a:r>
            <a:r>
              <a:rPr lang="fr-BE" altLang="fr-FR" sz="2200" b="1" dirty="0" err="1">
                <a:solidFill>
                  <a:schemeClr val="tx2"/>
                </a:solidFill>
              </a:rPr>
              <a:t>abducted</a:t>
            </a:r>
            <a:r>
              <a:rPr lang="fr-BE" altLang="fr-FR" sz="2200" b="1" dirty="0">
                <a:solidFill>
                  <a:schemeClr val="tx2"/>
                </a:solidFill>
              </a:rPr>
              <a:t>, </a:t>
            </a:r>
            <a:r>
              <a:rPr lang="fr-BE" altLang="fr-FR" sz="2200" b="1" dirty="0" err="1">
                <a:solidFill>
                  <a:schemeClr val="tx2"/>
                </a:solidFill>
              </a:rPr>
              <a:t>abused</a:t>
            </a:r>
            <a:r>
              <a:rPr lang="fr-BE" altLang="fr-FR" sz="2200" b="1" dirty="0">
                <a:solidFill>
                  <a:schemeClr val="tx2"/>
                </a:solidFill>
              </a:rPr>
              <a:t> &amp; </a:t>
            </a:r>
            <a:r>
              <a:rPr lang="fr-BE" altLang="fr-FR" sz="2200" b="1" dirty="0" err="1">
                <a:solidFill>
                  <a:schemeClr val="tx2"/>
                </a:solidFill>
              </a:rPr>
              <a:t>killed</a:t>
            </a:r>
            <a:r>
              <a:rPr lang="fr-BE" altLang="fr-FR" sz="2200" b="1" dirty="0">
                <a:solidFill>
                  <a:schemeClr val="tx2"/>
                </a:solidFill>
              </a:rPr>
              <a:t> 3 pairs of 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girls: Julie &amp; Melissa (</a:t>
            </a:r>
            <a:r>
              <a:rPr lang="fr-BE" altLang="fr-FR" sz="2200" b="1" dirty="0" smtClean="0">
                <a:solidFill>
                  <a:schemeClr val="tx2"/>
                </a:solidFill>
                <a:sym typeface="Wingdings"/>
              </a:rPr>
              <a:t>)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, Anne &amp; Eefje </a:t>
            </a:r>
            <a:r>
              <a:rPr lang="fr-BE" altLang="fr-FR" sz="2200" b="1" dirty="0">
                <a:solidFill>
                  <a:schemeClr val="tx2"/>
                </a:solidFill>
              </a:rPr>
              <a:t>(</a:t>
            </a:r>
            <a:r>
              <a:rPr lang="fr-BE" altLang="fr-FR" sz="2200" b="1" dirty="0">
                <a:solidFill>
                  <a:schemeClr val="tx2"/>
                </a:solidFill>
                <a:sym typeface="Wingdings"/>
              </a:rPr>
              <a:t>)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 and Sabine &amp; Laetitia (alive)</a:t>
            </a:r>
            <a:endParaRPr lang="fr-BE" altLang="fr-FR" sz="2200" b="1" dirty="0">
              <a:solidFill>
                <a:schemeClr val="tx2"/>
              </a:solidFill>
            </a:endParaRPr>
          </a:p>
          <a:p>
            <a:r>
              <a:rPr lang="fr-BE" altLang="fr-FR" sz="2200" b="1" dirty="0" smtClean="0">
                <a:solidFill>
                  <a:schemeClr val="tx2"/>
                </a:solidFill>
              </a:rPr>
              <a:t>The </a:t>
            </a:r>
            <a:r>
              <a:rPr lang="fr-BE" altLang="fr-FR" sz="2200" b="1" dirty="0">
                <a:solidFill>
                  <a:schemeClr val="tx2"/>
                </a:solidFill>
              </a:rPr>
              <a:t>indignation of the people about the </a:t>
            </a:r>
            <a:r>
              <a:rPr lang="fr-BE" altLang="fr-FR" sz="2200" b="1" dirty="0" err="1">
                <a:solidFill>
                  <a:schemeClr val="tx2"/>
                </a:solidFill>
              </a:rPr>
              <a:t>mistakes</a:t>
            </a:r>
            <a:r>
              <a:rPr lang="fr-BE" altLang="fr-FR" sz="2200" b="1" dirty="0">
                <a:solidFill>
                  <a:schemeClr val="tx2"/>
                </a:solidFill>
              </a:rPr>
              <a:t> made by 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LE </a:t>
            </a:r>
            <a:r>
              <a:rPr lang="fr-BE" altLang="fr-FR" sz="2200" b="1" dirty="0" err="1" smtClean="0">
                <a:solidFill>
                  <a:schemeClr val="tx2"/>
                </a:solidFill>
              </a:rPr>
              <a:t>led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 </a:t>
            </a:r>
            <a:r>
              <a:rPr lang="fr-BE" altLang="fr-FR" sz="2200" b="1" dirty="0">
                <a:solidFill>
                  <a:schemeClr val="tx2"/>
                </a:solidFill>
              </a:rPr>
              <a:t>to </a:t>
            </a:r>
            <a:r>
              <a:rPr lang="fr-BE" altLang="fr-FR" sz="2200" b="1" i="1" dirty="0">
                <a:solidFill>
                  <a:schemeClr val="tx2"/>
                </a:solidFill>
              </a:rPr>
              <a:t>the W</a:t>
            </a:r>
            <a:r>
              <a:rPr lang="fr-BE" altLang="fr-FR" sz="2200" b="1" i="1" dirty="0" smtClean="0">
                <a:solidFill>
                  <a:schemeClr val="tx2"/>
                </a:solidFill>
              </a:rPr>
              <a:t>hite </a:t>
            </a:r>
            <a:r>
              <a:rPr lang="fr-BE" altLang="fr-FR" sz="2200" b="1" i="1" dirty="0">
                <a:solidFill>
                  <a:schemeClr val="tx2"/>
                </a:solidFill>
              </a:rPr>
              <a:t>M</a:t>
            </a:r>
            <a:r>
              <a:rPr lang="fr-BE" altLang="fr-FR" sz="2200" b="1" i="1" dirty="0" smtClean="0">
                <a:solidFill>
                  <a:schemeClr val="tx2"/>
                </a:solidFill>
              </a:rPr>
              <a:t>arch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  </a:t>
            </a:r>
            <a:r>
              <a:rPr lang="fr-BE" altLang="fr-FR" sz="2200" b="1" dirty="0">
                <a:solidFill>
                  <a:schemeClr val="tx2"/>
                </a:solidFill>
              </a:rPr>
              <a:t>(20/10/1996)</a:t>
            </a:r>
          </a:p>
          <a:p>
            <a:r>
              <a:rPr lang="fr-BE" altLang="fr-FR" sz="2200" b="1" dirty="0" smtClean="0">
                <a:solidFill>
                  <a:schemeClr val="tx2"/>
                </a:solidFill>
              </a:rPr>
              <a:t>Parents </a:t>
            </a:r>
            <a:r>
              <a:rPr lang="fr-BE" altLang="fr-FR" sz="2200" b="1" dirty="0">
                <a:solidFill>
                  <a:schemeClr val="tx2"/>
                </a:solidFill>
              </a:rPr>
              <a:t>of the </a:t>
            </a:r>
            <a:r>
              <a:rPr lang="fr-BE" altLang="fr-FR" sz="2200" b="1" dirty="0" err="1">
                <a:solidFill>
                  <a:schemeClr val="tx2"/>
                </a:solidFill>
              </a:rPr>
              <a:t>abducted</a:t>
            </a:r>
            <a:r>
              <a:rPr lang="fr-BE" altLang="fr-FR" sz="2200" b="1" dirty="0">
                <a:solidFill>
                  <a:schemeClr val="tx2"/>
                </a:solidFill>
              </a:rPr>
              <a:t> </a:t>
            </a:r>
            <a:r>
              <a:rPr lang="fr-BE" altLang="fr-FR" sz="2200" b="1" dirty="0" err="1">
                <a:solidFill>
                  <a:schemeClr val="tx2"/>
                </a:solidFill>
              </a:rPr>
              <a:t>children</a:t>
            </a:r>
            <a:r>
              <a:rPr lang="fr-BE" altLang="fr-FR" sz="2200" b="1" dirty="0">
                <a:solidFill>
                  <a:schemeClr val="tx2"/>
                </a:solidFill>
              </a:rPr>
              <a:t> </a:t>
            </a:r>
            <a:r>
              <a:rPr lang="fr-BE" altLang="fr-FR" sz="2200" b="1" dirty="0" err="1">
                <a:solidFill>
                  <a:schemeClr val="tx2"/>
                </a:solidFill>
              </a:rPr>
              <a:t>strive</a:t>
            </a:r>
            <a:r>
              <a:rPr lang="fr-BE" altLang="fr-FR" sz="2200" b="1" dirty="0">
                <a:solidFill>
                  <a:schemeClr val="tx2"/>
                </a:solidFill>
              </a:rPr>
              <a:t> for a </a:t>
            </a:r>
            <a:r>
              <a:rPr lang="fr-BE" altLang="fr-FR" sz="2200" b="1" dirty="0" err="1">
                <a:solidFill>
                  <a:schemeClr val="tx2"/>
                </a:solidFill>
              </a:rPr>
              <a:t>better</a:t>
            </a:r>
            <a:r>
              <a:rPr lang="fr-BE" altLang="fr-FR" sz="2200" b="1" dirty="0">
                <a:solidFill>
                  <a:schemeClr val="tx2"/>
                </a:solidFill>
              </a:rPr>
              <a:t> support of the parents </a:t>
            </a:r>
            <a:r>
              <a:rPr lang="fr-BE" altLang="fr-FR" sz="2200" b="1" dirty="0" err="1">
                <a:solidFill>
                  <a:schemeClr val="tx2"/>
                </a:solidFill>
              </a:rPr>
              <a:t>whose</a:t>
            </a:r>
            <a:r>
              <a:rPr lang="fr-BE" altLang="fr-FR" sz="2200" b="1" dirty="0">
                <a:solidFill>
                  <a:schemeClr val="tx2"/>
                </a:solidFill>
              </a:rPr>
              <a:t> </a:t>
            </a:r>
            <a:r>
              <a:rPr lang="fr-BE" altLang="fr-FR" sz="2200" b="1" dirty="0" err="1">
                <a:solidFill>
                  <a:schemeClr val="tx2"/>
                </a:solidFill>
              </a:rPr>
              <a:t>child</a:t>
            </a:r>
            <a:r>
              <a:rPr lang="fr-BE" altLang="fr-FR" sz="2200" b="1" dirty="0">
                <a:solidFill>
                  <a:schemeClr val="tx2"/>
                </a:solidFill>
              </a:rPr>
              <a:t> </a:t>
            </a:r>
            <a:r>
              <a:rPr lang="fr-BE" altLang="fr-FR" sz="2200" b="1" dirty="0" err="1">
                <a:solidFill>
                  <a:schemeClr val="tx2"/>
                </a:solidFill>
              </a:rPr>
              <a:t>went</a:t>
            </a:r>
            <a:r>
              <a:rPr lang="fr-BE" altLang="fr-FR" sz="2200" b="1" dirty="0">
                <a:solidFill>
                  <a:schemeClr val="tx2"/>
                </a:solidFill>
              </a:rPr>
              <a:t> </a:t>
            </a:r>
            <a:r>
              <a:rPr lang="fr-BE" altLang="fr-FR" sz="2200" b="1" dirty="0" err="1">
                <a:solidFill>
                  <a:schemeClr val="tx2"/>
                </a:solidFill>
              </a:rPr>
              <a:t>missing</a:t>
            </a:r>
            <a:r>
              <a:rPr lang="fr-BE" altLang="fr-FR" sz="2200" b="1" dirty="0">
                <a:solidFill>
                  <a:schemeClr val="tx2"/>
                </a:solidFill>
              </a:rPr>
              <a:t> and lobby for a </a:t>
            </a:r>
            <a:r>
              <a:rPr lang="fr-BE" altLang="fr-FR" sz="2200" b="1" dirty="0" err="1" smtClean="0">
                <a:solidFill>
                  <a:schemeClr val="tx2"/>
                </a:solidFill>
              </a:rPr>
              <a:t>specialised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 </a:t>
            </a:r>
            <a:r>
              <a:rPr lang="fr-BE" altLang="fr-FR" sz="2200" b="1" dirty="0">
                <a:solidFill>
                  <a:schemeClr val="tx2"/>
                </a:solidFill>
              </a:rPr>
              <a:t>centre for </a:t>
            </a:r>
            <a:r>
              <a:rPr lang="fr-BE" altLang="fr-FR" sz="2200" b="1" dirty="0" err="1">
                <a:solidFill>
                  <a:schemeClr val="tx2"/>
                </a:solidFill>
              </a:rPr>
              <a:t>missing</a:t>
            </a:r>
            <a:r>
              <a:rPr lang="fr-BE" altLang="fr-FR" sz="2200" b="1" dirty="0">
                <a:solidFill>
                  <a:schemeClr val="tx2"/>
                </a:solidFill>
              </a:rPr>
              <a:t> and </a:t>
            </a:r>
            <a:r>
              <a:rPr lang="fr-BE" altLang="fr-FR" sz="2200" b="1" dirty="0" err="1">
                <a:solidFill>
                  <a:schemeClr val="tx2"/>
                </a:solidFill>
              </a:rPr>
              <a:t>sexually</a:t>
            </a:r>
            <a:r>
              <a:rPr lang="fr-BE" altLang="fr-FR" sz="2200" b="1" dirty="0">
                <a:solidFill>
                  <a:schemeClr val="tx2"/>
                </a:solidFill>
              </a:rPr>
              <a:t> </a:t>
            </a:r>
            <a:r>
              <a:rPr lang="fr-BE" altLang="fr-FR" sz="2200" b="1" dirty="0" err="1">
                <a:solidFill>
                  <a:schemeClr val="tx2"/>
                </a:solidFill>
              </a:rPr>
              <a:t>exploited</a:t>
            </a:r>
            <a:r>
              <a:rPr lang="fr-BE" altLang="fr-FR" sz="2200" b="1" dirty="0">
                <a:solidFill>
                  <a:schemeClr val="tx2"/>
                </a:solidFill>
              </a:rPr>
              <a:t> </a:t>
            </a:r>
            <a:r>
              <a:rPr lang="fr-BE" altLang="fr-FR" sz="2200" b="1" dirty="0" err="1" smtClean="0">
                <a:solidFill>
                  <a:schemeClr val="tx2"/>
                </a:solidFill>
              </a:rPr>
              <a:t>children</a:t>
            </a:r>
            <a:r>
              <a:rPr lang="fr-BE" altLang="fr-FR" sz="2200" b="1" dirty="0">
                <a:solidFill>
                  <a:schemeClr val="tx2"/>
                </a:solidFill>
              </a:rPr>
              <a:t> (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NCMEC – US)</a:t>
            </a:r>
            <a:endParaRPr lang="fr-BE" altLang="fr-FR" sz="2200" b="1" dirty="0">
              <a:solidFill>
                <a:schemeClr val="tx2"/>
              </a:solidFill>
            </a:endParaRPr>
          </a:p>
          <a:p>
            <a:endParaRPr lang="fr-BE" altLang="fr-FR" sz="2200" b="1" dirty="0">
              <a:solidFill>
                <a:schemeClr val="tx2"/>
              </a:solidFill>
            </a:endParaRPr>
          </a:p>
          <a:p>
            <a:pPr lvl="8"/>
            <a:r>
              <a:rPr lang="fr-BE" altLang="fr-FR" sz="2200" b="1" dirty="0" err="1" smtClean="0">
                <a:solidFill>
                  <a:schemeClr val="tx2"/>
                </a:solidFill>
              </a:rPr>
              <a:t>Government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 promisses </a:t>
            </a:r>
            <a:r>
              <a:rPr lang="fr-BE" altLang="fr-FR" sz="2200" b="1" dirty="0" err="1" smtClean="0">
                <a:solidFill>
                  <a:schemeClr val="tx2"/>
                </a:solidFill>
              </a:rPr>
              <a:t>creation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 of Centre for </a:t>
            </a:r>
            <a:r>
              <a:rPr lang="fr-BE" altLang="fr-FR" sz="2200" b="1" dirty="0" err="1" smtClean="0">
                <a:solidFill>
                  <a:schemeClr val="tx2"/>
                </a:solidFill>
              </a:rPr>
              <a:t>Missing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 and </a:t>
            </a:r>
            <a:r>
              <a:rPr lang="fr-BE" altLang="fr-FR" sz="2200" b="1" dirty="0" err="1" smtClean="0">
                <a:solidFill>
                  <a:schemeClr val="tx2"/>
                </a:solidFill>
              </a:rPr>
              <a:t>Sexually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 </a:t>
            </a:r>
            <a:r>
              <a:rPr lang="fr-BE" altLang="fr-FR" sz="2200" b="1" dirty="0" err="1" smtClean="0">
                <a:solidFill>
                  <a:schemeClr val="tx2"/>
                </a:solidFill>
              </a:rPr>
              <a:t>Exploited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 </a:t>
            </a:r>
            <a:r>
              <a:rPr lang="fr-BE" altLang="fr-FR" sz="2200" b="1" dirty="0" err="1" smtClean="0">
                <a:solidFill>
                  <a:schemeClr val="tx2"/>
                </a:solidFill>
              </a:rPr>
              <a:t>Children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 in </a:t>
            </a:r>
            <a:r>
              <a:rPr lang="fr-BE" altLang="fr-FR" sz="2200" b="1" dirty="0" err="1" smtClean="0">
                <a:solidFill>
                  <a:schemeClr val="tx2"/>
                </a:solidFill>
              </a:rPr>
              <a:t>Belgium</a:t>
            </a:r>
            <a:endParaRPr lang="fr-BE" altLang="fr-FR" sz="2200" b="1" dirty="0" smtClean="0">
              <a:solidFill>
                <a:schemeClr val="tx2"/>
              </a:solidFill>
            </a:endParaRPr>
          </a:p>
          <a:p>
            <a:pPr lvl="8"/>
            <a:r>
              <a:rPr lang="fr-BE" altLang="fr-FR" sz="2200" b="1" dirty="0" smtClean="0">
                <a:solidFill>
                  <a:schemeClr val="tx2"/>
                </a:solidFill>
              </a:rPr>
              <a:t>March 31</a:t>
            </a:r>
            <a:r>
              <a:rPr lang="fr-BE" altLang="fr-FR" sz="2200" b="1" baseline="30000" dirty="0" smtClean="0">
                <a:solidFill>
                  <a:schemeClr val="tx2"/>
                </a:solidFill>
              </a:rPr>
              <a:t>st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 1998</a:t>
            </a:r>
            <a:r>
              <a:rPr lang="fr-BE" altLang="fr-FR" sz="2200" b="1" dirty="0">
                <a:solidFill>
                  <a:schemeClr val="tx2"/>
                </a:solidFill>
              </a:rPr>
              <a:t>: </a:t>
            </a:r>
            <a:r>
              <a:rPr lang="fr-BE" altLang="fr-FR" sz="2200" b="1" dirty="0" smtClean="0">
                <a:solidFill>
                  <a:schemeClr val="tx2"/>
                </a:solidFill>
              </a:rPr>
              <a:t> </a:t>
            </a:r>
            <a:br>
              <a:rPr lang="fr-BE" altLang="fr-FR" sz="2200" b="1" dirty="0" smtClean="0">
                <a:solidFill>
                  <a:schemeClr val="tx2"/>
                </a:solidFill>
              </a:rPr>
            </a:br>
            <a:r>
              <a:rPr lang="fr-BE" altLang="fr-FR" sz="2200" b="1" dirty="0" smtClean="0">
                <a:solidFill>
                  <a:schemeClr val="tx2"/>
                </a:solidFill>
              </a:rPr>
              <a:t>Child </a:t>
            </a:r>
            <a:r>
              <a:rPr lang="fr-BE" altLang="fr-FR" sz="2200" b="1" dirty="0">
                <a:solidFill>
                  <a:schemeClr val="tx2"/>
                </a:solidFill>
              </a:rPr>
              <a:t>Focus </a:t>
            </a:r>
            <a:r>
              <a:rPr lang="fr-BE" altLang="fr-FR" sz="2200" b="1" dirty="0" err="1">
                <a:solidFill>
                  <a:schemeClr val="tx2"/>
                </a:solidFill>
              </a:rPr>
              <a:t>is</a:t>
            </a:r>
            <a:r>
              <a:rPr lang="fr-BE" altLang="fr-FR" sz="2200" b="1" dirty="0">
                <a:solidFill>
                  <a:schemeClr val="tx2"/>
                </a:solidFill>
              </a:rPr>
              <a:t> </a:t>
            </a:r>
            <a:r>
              <a:rPr lang="fr-BE" altLang="fr-FR" sz="2200" b="1" dirty="0" err="1">
                <a:solidFill>
                  <a:schemeClr val="tx2"/>
                </a:solidFill>
              </a:rPr>
              <a:t>operational</a:t>
            </a:r>
            <a:endParaRPr lang="fr-BE" altLang="fr-FR" sz="2200" b="1" dirty="0">
              <a:solidFill>
                <a:schemeClr val="tx2"/>
              </a:solidFill>
            </a:endParaRPr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Introduction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178629" y="728408"/>
            <a:ext cx="5666911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20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967656"/>
            <a:ext cx="8686801" cy="589034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nl-BE" b="1" dirty="0" smtClean="0">
                <a:solidFill>
                  <a:schemeClr val="accent6">
                    <a:lumMod val="75000"/>
                  </a:schemeClr>
                </a:solidFill>
              </a:rPr>
              <a:t>Who are we?</a:t>
            </a:r>
          </a:p>
          <a:p>
            <a:pPr>
              <a:spcBef>
                <a:spcPts val="0"/>
              </a:spcBef>
              <a:defRPr/>
            </a:pPr>
            <a:r>
              <a:rPr lang="nl-BE" b="1" dirty="0" smtClean="0">
                <a:solidFill>
                  <a:schemeClr val="tx2"/>
                </a:solidFill>
              </a:rPr>
              <a:t>Foundation </a:t>
            </a:r>
            <a:r>
              <a:rPr lang="nl-BE" b="1" dirty="0">
                <a:solidFill>
                  <a:schemeClr val="tx2"/>
                </a:solidFill>
              </a:rPr>
              <a:t>of public </a:t>
            </a:r>
            <a:r>
              <a:rPr lang="nl-BE" b="1" dirty="0" smtClean="0">
                <a:solidFill>
                  <a:schemeClr val="tx2"/>
                </a:solidFill>
              </a:rPr>
              <a:t>utility</a:t>
            </a:r>
          </a:p>
          <a:p>
            <a:pPr>
              <a:spcBef>
                <a:spcPts val="0"/>
              </a:spcBef>
              <a:defRPr/>
            </a:pPr>
            <a:r>
              <a:rPr lang="nl-BE" b="1" dirty="0" smtClean="0">
                <a:solidFill>
                  <a:schemeClr val="tx2"/>
                </a:solidFill>
              </a:rPr>
              <a:t>PP-cooperation (protocols) but we work </a:t>
            </a:r>
            <a:r>
              <a:rPr lang="nl-BE" b="1" dirty="0">
                <a:solidFill>
                  <a:schemeClr val="tx2"/>
                </a:solidFill>
              </a:rPr>
              <a:t>in total independence, in the interest of the </a:t>
            </a:r>
            <a:r>
              <a:rPr lang="nl-BE" b="1" dirty="0" smtClean="0">
                <a:solidFill>
                  <a:schemeClr val="tx2"/>
                </a:solidFill>
              </a:rPr>
              <a:t>child</a:t>
            </a:r>
          </a:p>
          <a:p>
            <a:pPr>
              <a:spcBef>
                <a:spcPts val="0"/>
              </a:spcBef>
              <a:defRPr/>
            </a:pPr>
            <a:r>
              <a:rPr lang="nl-BE" b="1" dirty="0" smtClean="0">
                <a:solidFill>
                  <a:schemeClr val="tx2"/>
                </a:solidFill>
              </a:rPr>
              <a:t>Financing</a:t>
            </a:r>
            <a:r>
              <a:rPr lang="nl-BE" b="1" dirty="0">
                <a:solidFill>
                  <a:schemeClr val="tx2"/>
                </a:solidFill>
              </a:rPr>
              <a:t>: </a:t>
            </a:r>
            <a:r>
              <a:rPr lang="nl-BE" b="1" dirty="0" smtClean="0">
                <a:solidFill>
                  <a:schemeClr val="tx2"/>
                </a:solidFill>
              </a:rPr>
              <a:t>at the start 50</a:t>
            </a:r>
            <a:r>
              <a:rPr lang="nl-BE" b="1" dirty="0">
                <a:solidFill>
                  <a:schemeClr val="tx2"/>
                </a:solidFill>
              </a:rPr>
              <a:t>%-50</a:t>
            </a:r>
            <a:r>
              <a:rPr lang="nl-BE" b="1" dirty="0" smtClean="0">
                <a:solidFill>
                  <a:schemeClr val="tx2"/>
                </a:solidFill>
              </a:rPr>
              <a:t>%</a:t>
            </a:r>
          </a:p>
          <a:p>
            <a:pPr marL="3657600" lvl="8" indent="0">
              <a:spcBef>
                <a:spcPts val="0"/>
              </a:spcBef>
              <a:buNone/>
              <a:defRPr/>
            </a:pPr>
            <a:r>
              <a:rPr lang="nl-BE" sz="2800" b="1" dirty="0" smtClean="0">
                <a:solidFill>
                  <a:schemeClr val="tx2"/>
                </a:solidFill>
              </a:rPr>
              <a:t>           </a:t>
            </a:r>
            <a:r>
              <a:rPr lang="nl-BE" sz="28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 NOW: </a:t>
            </a:r>
            <a:r>
              <a:rPr lang="nl-BE" sz="2800" b="1" dirty="0" smtClean="0">
                <a:solidFill>
                  <a:schemeClr val="tx2"/>
                </a:solidFill>
              </a:rPr>
              <a:t>30</a:t>
            </a:r>
            <a:r>
              <a:rPr lang="nl-BE" sz="2800" b="1" dirty="0">
                <a:solidFill>
                  <a:schemeClr val="tx2"/>
                </a:solidFill>
              </a:rPr>
              <a:t>% </a:t>
            </a:r>
            <a:r>
              <a:rPr lang="nl-BE" sz="2800" b="1" dirty="0" smtClean="0">
                <a:solidFill>
                  <a:schemeClr val="tx2"/>
                </a:solidFill>
              </a:rPr>
              <a:t>Public </a:t>
            </a:r>
            <a:r>
              <a:rPr lang="nl-BE" sz="2800" b="1" dirty="0">
                <a:solidFill>
                  <a:schemeClr val="tx2"/>
                </a:solidFill>
              </a:rPr>
              <a:t>– </a:t>
            </a:r>
            <a:endParaRPr lang="nl-BE" sz="2800" b="1" dirty="0" smtClean="0">
              <a:solidFill>
                <a:schemeClr val="tx2"/>
              </a:solidFill>
            </a:endParaRPr>
          </a:p>
          <a:p>
            <a:pPr marL="3657600" lvl="8" indent="0">
              <a:spcBef>
                <a:spcPts val="0"/>
              </a:spcBef>
              <a:buNone/>
              <a:defRPr/>
            </a:pPr>
            <a:r>
              <a:rPr lang="nl-BE" sz="2800" b="1" dirty="0">
                <a:solidFill>
                  <a:schemeClr val="tx2"/>
                </a:solidFill>
              </a:rPr>
              <a:t> </a:t>
            </a:r>
            <a:r>
              <a:rPr lang="nl-BE" sz="2800" b="1" dirty="0" smtClean="0">
                <a:solidFill>
                  <a:schemeClr val="tx2"/>
                </a:solidFill>
              </a:rPr>
              <a:t>                70</a:t>
            </a:r>
            <a:r>
              <a:rPr lang="nl-BE" sz="2800" b="1" dirty="0">
                <a:solidFill>
                  <a:schemeClr val="tx2"/>
                </a:solidFill>
              </a:rPr>
              <a:t>% </a:t>
            </a:r>
            <a:r>
              <a:rPr lang="nl-BE" sz="2800" b="1" dirty="0" smtClean="0">
                <a:solidFill>
                  <a:schemeClr val="tx2"/>
                </a:solidFill>
              </a:rPr>
              <a:t>Private:</a:t>
            </a:r>
          </a:p>
          <a:p>
            <a:pPr lvl="8">
              <a:spcBef>
                <a:spcPts val="0"/>
              </a:spcBef>
              <a:defRPr/>
            </a:pPr>
            <a:r>
              <a:rPr lang="nl-BE" sz="2800" b="1" dirty="0">
                <a:solidFill>
                  <a:schemeClr val="tx2"/>
                </a:solidFill>
              </a:rPr>
              <a:t> </a:t>
            </a:r>
            <a:r>
              <a:rPr lang="nl-BE" sz="2800" b="1" dirty="0" smtClean="0">
                <a:solidFill>
                  <a:schemeClr val="tx2"/>
                </a:solidFill>
              </a:rPr>
              <a:t>       </a:t>
            </a:r>
            <a:r>
              <a:rPr lang="nl-BE" sz="28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 C</a:t>
            </a:r>
            <a:r>
              <a:rPr lang="nl-BE" sz="2800" b="1" dirty="0" smtClean="0">
                <a:solidFill>
                  <a:schemeClr val="tx2"/>
                </a:solidFill>
              </a:rPr>
              <a:t>orporate – citizens</a:t>
            </a:r>
          </a:p>
          <a:p>
            <a:pPr lvl="8">
              <a:spcBef>
                <a:spcPts val="0"/>
              </a:spcBef>
              <a:defRPr/>
            </a:pPr>
            <a:r>
              <a:rPr lang="nl-BE" sz="2800" b="1" dirty="0">
                <a:solidFill>
                  <a:schemeClr val="tx2"/>
                </a:solidFill>
              </a:rPr>
              <a:t> </a:t>
            </a:r>
            <a:r>
              <a:rPr lang="nl-BE" sz="2800" b="1" dirty="0" smtClean="0">
                <a:solidFill>
                  <a:schemeClr val="tx2"/>
                </a:solidFill>
              </a:rPr>
              <a:t>            (direct  dialogue -   			          donation) – wills – </a:t>
            </a:r>
          </a:p>
          <a:p>
            <a:pPr lvl="8">
              <a:spcBef>
                <a:spcPts val="0"/>
              </a:spcBef>
              <a:defRPr/>
            </a:pPr>
            <a:r>
              <a:rPr lang="nl-BE" sz="2800" b="1" dirty="0">
                <a:solidFill>
                  <a:schemeClr val="tx2"/>
                </a:solidFill>
              </a:rPr>
              <a:t> </a:t>
            </a:r>
            <a:r>
              <a:rPr lang="nl-BE" sz="2800" b="1" dirty="0" smtClean="0">
                <a:solidFill>
                  <a:schemeClr val="tx2"/>
                </a:solidFill>
              </a:rPr>
              <a:t>            tombola…</a:t>
            </a:r>
          </a:p>
          <a:p>
            <a:pPr marL="3657600" lvl="8" indent="0">
              <a:spcBef>
                <a:spcPts val="0"/>
              </a:spcBef>
              <a:buNone/>
              <a:defRPr/>
            </a:pPr>
            <a:r>
              <a:rPr lang="nl-BE" b="1" dirty="0">
                <a:solidFill>
                  <a:schemeClr val="tx2"/>
                </a:solidFill>
              </a:rPr>
              <a:t> </a:t>
            </a:r>
            <a:r>
              <a:rPr lang="nl-BE" b="1" dirty="0" smtClean="0">
                <a:solidFill>
                  <a:schemeClr val="tx2"/>
                </a:solidFill>
              </a:rPr>
              <a:t>               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nl-BE" sz="2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fr-BE" b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80229" y="728408"/>
            <a:ext cx="5565311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84270" y="377834"/>
            <a:ext cx="3673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b="1" dirty="0" smtClean="0">
                <a:solidFill>
                  <a:srgbClr val="FFFFFF"/>
                </a:solidFill>
              </a:rPr>
              <a:t>Introduction</a:t>
            </a:r>
            <a:r>
              <a:rPr lang="fr-BE" sz="3200" b="1" dirty="0">
                <a:solidFill>
                  <a:srgbClr val="FFFFFF"/>
                </a:solidFill>
              </a:rPr>
              <a:t>		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34769"/>
            <a:ext cx="4800601" cy="331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9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1775"/>
            <a:ext cx="8577618" cy="56845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BE" altLang="fr-FR" b="1" dirty="0" smtClean="0">
                <a:solidFill>
                  <a:schemeClr val="accent6">
                    <a:lumMod val="75000"/>
                  </a:schemeClr>
                </a:solidFill>
              </a:rPr>
              <a:t>Mission:</a:t>
            </a:r>
          </a:p>
          <a:p>
            <a:pPr>
              <a:buFont typeface="Wingdings" pitchFamily="2" charset="2"/>
              <a:buChar char="F"/>
            </a:pPr>
            <a:r>
              <a:rPr lang="fr-BE" altLang="fr-FR" sz="2800" b="1" dirty="0" err="1" smtClean="0">
                <a:solidFill>
                  <a:schemeClr val="tx2"/>
                </a:solidFill>
                <a:sym typeface="Wingdings"/>
              </a:rPr>
              <a:t>Mis</a:t>
            </a:r>
            <a:r>
              <a:rPr lang="fr-BE" altLang="fr-FR" sz="2800" b="1" dirty="0" err="1" smtClean="0">
                <a:solidFill>
                  <a:schemeClr val="tx2"/>
                </a:solidFill>
              </a:rPr>
              <a:t>sing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 </a:t>
            </a:r>
            <a:r>
              <a:rPr lang="fr-BE" altLang="fr-FR" sz="2800" b="1" dirty="0" err="1" smtClean="0">
                <a:solidFill>
                  <a:schemeClr val="tx2"/>
                </a:solidFill>
              </a:rPr>
              <a:t>children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 &amp; </a:t>
            </a:r>
            <a:r>
              <a:rPr lang="fr-BE" altLang="fr-FR" sz="2800" b="1" dirty="0" err="1" smtClean="0">
                <a:solidFill>
                  <a:schemeClr val="tx2"/>
                </a:solidFill>
              </a:rPr>
              <a:t>Sexually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 </a:t>
            </a:r>
            <a:r>
              <a:rPr lang="fr-BE" altLang="fr-FR" sz="2800" b="1" dirty="0" err="1">
                <a:solidFill>
                  <a:schemeClr val="tx2"/>
                </a:solidFill>
              </a:rPr>
              <a:t>E</a:t>
            </a:r>
            <a:r>
              <a:rPr lang="fr-BE" altLang="fr-FR" sz="2800" b="1" dirty="0" err="1" smtClean="0">
                <a:solidFill>
                  <a:schemeClr val="tx2"/>
                </a:solidFill>
              </a:rPr>
              <a:t>xploited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 </a:t>
            </a:r>
            <a:r>
              <a:rPr lang="fr-BE" altLang="fr-FR" sz="2800" b="1" dirty="0" err="1" smtClean="0">
                <a:solidFill>
                  <a:schemeClr val="tx2"/>
                </a:solidFill>
              </a:rPr>
              <a:t>children</a:t>
            </a:r>
            <a:endParaRPr lang="fr-BE" altLang="fr-FR" sz="2800" b="1" dirty="0" smtClean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F"/>
            </a:pPr>
            <a:r>
              <a:rPr lang="fr-BE" altLang="fr-FR" sz="2800" b="1" i="1" dirty="0" err="1" smtClean="0">
                <a:solidFill>
                  <a:schemeClr val="tx2"/>
                </a:solidFill>
              </a:rPr>
              <a:t>Operational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: 24/7 </a:t>
            </a:r>
            <a:r>
              <a:rPr lang="fr-BE" altLang="fr-FR" sz="2800" b="1" dirty="0" err="1" smtClean="0">
                <a:solidFill>
                  <a:schemeClr val="tx2"/>
                </a:solidFill>
              </a:rPr>
              <a:t>accessibility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 for </a:t>
            </a:r>
            <a:r>
              <a:rPr lang="fr-BE" altLang="fr-FR" sz="2800" b="1" dirty="0" err="1" smtClean="0">
                <a:solidFill>
                  <a:schemeClr val="tx2"/>
                </a:solidFill>
              </a:rPr>
              <a:t>anyone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 </a:t>
            </a:r>
            <a:r>
              <a:rPr lang="fr-BE" altLang="fr-FR" sz="2800" b="1" dirty="0" err="1" smtClean="0">
                <a:solidFill>
                  <a:schemeClr val="tx2"/>
                </a:solidFill>
              </a:rPr>
              <a:t>confronted</a:t>
            </a:r>
            <a:endParaRPr lang="fr-BE" altLang="fr-FR" sz="28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BE" altLang="fr-FR" sz="2800" b="1" dirty="0">
                <a:solidFill>
                  <a:schemeClr val="tx2"/>
                </a:solidFill>
              </a:rPr>
              <a:t> 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   </a:t>
            </a:r>
            <a:r>
              <a:rPr lang="fr-BE" altLang="fr-FR" sz="2800" b="1" dirty="0" err="1" smtClean="0">
                <a:solidFill>
                  <a:schemeClr val="tx2"/>
                </a:solidFill>
              </a:rPr>
              <a:t>with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 </a:t>
            </a:r>
            <a:r>
              <a:rPr lang="fr-BE" altLang="fr-FR" sz="2800" b="1" dirty="0" err="1" smtClean="0">
                <a:solidFill>
                  <a:schemeClr val="tx2"/>
                </a:solidFill>
              </a:rPr>
              <a:t>missing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 or </a:t>
            </a:r>
            <a:r>
              <a:rPr lang="fr-BE" altLang="fr-FR" sz="2800" b="1" dirty="0" err="1" smtClean="0">
                <a:solidFill>
                  <a:schemeClr val="tx2"/>
                </a:solidFill>
              </a:rPr>
              <a:t>sexually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 </a:t>
            </a:r>
            <a:r>
              <a:rPr lang="fr-BE" altLang="fr-FR" sz="2800" b="1" dirty="0" err="1" smtClean="0">
                <a:solidFill>
                  <a:schemeClr val="tx2"/>
                </a:solidFill>
              </a:rPr>
              <a:t>exploited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 </a:t>
            </a:r>
            <a:r>
              <a:rPr lang="fr-BE" altLang="fr-FR" sz="2800" b="1" dirty="0" err="1" smtClean="0">
                <a:solidFill>
                  <a:schemeClr val="tx2"/>
                </a:solidFill>
              </a:rPr>
              <a:t>children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 </a:t>
            </a:r>
          </a:p>
          <a:p>
            <a:pPr marL="0" indent="0">
              <a:buNone/>
            </a:pPr>
            <a:r>
              <a:rPr lang="fr-BE" altLang="fr-FR" sz="2800" b="1" dirty="0" smtClean="0">
                <a:solidFill>
                  <a:schemeClr val="tx2"/>
                </a:solidFill>
              </a:rPr>
              <a:t>    &amp;</a:t>
            </a:r>
          </a:p>
          <a:p>
            <a:pPr marL="0" indent="0">
              <a:buNone/>
            </a:pPr>
            <a:r>
              <a:rPr lang="fr-BE" altLang="fr-FR" sz="2800" b="1" i="1" dirty="0">
                <a:solidFill>
                  <a:schemeClr val="tx2"/>
                </a:solidFill>
                <a:sym typeface="Wingdings"/>
              </a:rPr>
              <a:t> </a:t>
            </a:r>
            <a:r>
              <a:rPr lang="fr-BE" altLang="fr-FR" sz="2800" b="1" i="1" dirty="0" smtClean="0">
                <a:solidFill>
                  <a:schemeClr val="tx2"/>
                </a:solidFill>
                <a:sym typeface="Wingdings"/>
              </a:rPr>
              <a:t>   </a:t>
            </a:r>
            <a:r>
              <a:rPr lang="fr-BE" altLang="fr-FR" sz="2800" b="1" i="1" dirty="0" err="1" smtClean="0">
                <a:solidFill>
                  <a:schemeClr val="tx2"/>
                </a:solidFill>
              </a:rPr>
              <a:t>Prevention</a:t>
            </a:r>
            <a:r>
              <a:rPr lang="fr-BE" altLang="fr-FR" sz="2800" b="1" i="1" dirty="0" smtClean="0">
                <a:solidFill>
                  <a:schemeClr val="tx2"/>
                </a:solidFill>
              </a:rPr>
              <a:t> and lobbying</a:t>
            </a:r>
            <a:r>
              <a:rPr lang="fr-BE" altLang="fr-FR" sz="2800" b="1" dirty="0" smtClean="0">
                <a:solidFill>
                  <a:schemeClr val="tx2"/>
                </a:solidFill>
              </a:rPr>
              <a:t>: </a:t>
            </a:r>
            <a:r>
              <a:rPr lang="en-US" altLang="fr-FR" sz="2800" b="1" dirty="0">
                <a:solidFill>
                  <a:schemeClr val="tx2"/>
                </a:solidFill>
              </a:rPr>
              <a:t>w</a:t>
            </a:r>
            <a:r>
              <a:rPr lang="en-US" sz="2800" b="1" dirty="0" smtClean="0">
                <a:solidFill>
                  <a:schemeClr val="tx2"/>
                </a:solidFill>
              </a:rPr>
              <a:t>e </a:t>
            </a:r>
            <a:r>
              <a:rPr lang="en-US" sz="2800" b="1" dirty="0">
                <a:solidFill>
                  <a:schemeClr val="tx2"/>
                </a:solidFill>
              </a:rPr>
              <a:t>endeavor to ensure </a:t>
            </a:r>
            <a:r>
              <a:rPr lang="en-US" sz="2800" b="1" dirty="0" smtClean="0">
                <a:solidFill>
                  <a:schemeClr val="tx2"/>
                </a:solidFill>
              </a:rPr>
              <a:t>that</a:t>
            </a:r>
          </a:p>
          <a:p>
            <a:pPr marL="0" indent="0">
              <a:buNone/>
            </a:pP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</a:t>
            </a:r>
            <a:r>
              <a:rPr lang="en-US" sz="2800" b="1" dirty="0">
                <a:solidFill>
                  <a:schemeClr val="tx2"/>
                </a:solidFill>
              </a:rPr>
              <a:t>the fight against </a:t>
            </a:r>
            <a:r>
              <a:rPr lang="en-US" sz="2800" b="1" dirty="0" smtClean="0">
                <a:solidFill>
                  <a:schemeClr val="tx2"/>
                </a:solidFill>
              </a:rPr>
              <a:t>missing </a:t>
            </a:r>
            <a:r>
              <a:rPr lang="en-US" sz="2800" b="1" dirty="0">
                <a:solidFill>
                  <a:schemeClr val="tx2"/>
                </a:solidFill>
              </a:rPr>
              <a:t>and sexual exploitation </a:t>
            </a:r>
            <a:r>
              <a:rPr lang="en-US" sz="2800" b="1" dirty="0" smtClean="0">
                <a:solidFill>
                  <a:schemeClr val="tx2"/>
                </a:solidFill>
              </a:rPr>
              <a:t>of</a:t>
            </a:r>
          </a:p>
          <a:p>
            <a:pPr marL="0" indent="0">
              <a:buNone/>
            </a:pP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   children remain </a:t>
            </a:r>
            <a:r>
              <a:rPr lang="en-US" sz="2800" b="1" dirty="0">
                <a:solidFill>
                  <a:schemeClr val="tx2"/>
                </a:solidFill>
              </a:rPr>
              <a:t>a </a:t>
            </a:r>
            <a:r>
              <a:rPr lang="en-US" sz="2800" b="1" dirty="0" smtClean="0">
                <a:solidFill>
                  <a:schemeClr val="tx2"/>
                </a:solidFill>
              </a:rPr>
              <a:t>priority</a:t>
            </a:r>
          </a:p>
          <a:p>
            <a:pPr marL="0" indent="0">
              <a:buNone/>
            </a:pPr>
            <a:r>
              <a:rPr lang="en-US" altLang="fr-FR" sz="2800" b="1" i="1" dirty="0" smtClean="0">
                <a:solidFill>
                  <a:schemeClr val="tx2"/>
                </a:solidFill>
                <a:sym typeface="Wingdings"/>
              </a:rPr>
              <a:t> In real and virtual world: </a:t>
            </a:r>
            <a:r>
              <a:rPr lang="en-US" altLang="fr-FR" sz="2800" b="1" i="1" dirty="0" smtClean="0">
                <a:solidFill>
                  <a:schemeClr val="tx2"/>
                </a:solidFill>
              </a:rPr>
              <a:t>Online &amp; Offline </a:t>
            </a:r>
            <a:endParaRPr lang="fr-BE" altLang="fr-FR" sz="2800" b="1" i="1" dirty="0" smtClean="0">
              <a:solidFill>
                <a:schemeClr val="tx2"/>
              </a:solidFill>
            </a:endParaRPr>
          </a:p>
          <a:p>
            <a:endParaRPr lang="fr-BE" altLang="fr-FR" sz="2000" b="1" dirty="0" smtClean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Introduction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178629" y="728408"/>
            <a:ext cx="5666911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744" y="5936505"/>
            <a:ext cx="1396105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29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41107"/>
            <a:ext cx="8577618" cy="56845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BE" altLang="fr-FR" b="1" dirty="0" err="1" smtClean="0">
                <a:solidFill>
                  <a:schemeClr val="accent6">
                    <a:lumMod val="75000"/>
                  </a:schemeClr>
                </a:solidFill>
              </a:rPr>
              <a:t>Anyone</a:t>
            </a:r>
            <a:r>
              <a:rPr lang="fr-BE" altLang="fr-FR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BE" altLang="fr-FR" b="1" dirty="0" err="1" smtClean="0">
                <a:solidFill>
                  <a:schemeClr val="accent6">
                    <a:lumMod val="75000"/>
                  </a:schemeClr>
                </a:solidFill>
              </a:rPr>
              <a:t>can</a:t>
            </a:r>
            <a:r>
              <a:rPr lang="fr-BE" altLang="fr-FR" b="1" dirty="0" smtClean="0">
                <a:solidFill>
                  <a:schemeClr val="accent6">
                    <a:lumMod val="75000"/>
                  </a:schemeClr>
                </a:solidFill>
              </a:rPr>
              <a:t> contact Child Focus </a:t>
            </a:r>
            <a:r>
              <a:rPr lang="fr-BE" altLang="fr-FR" b="1" dirty="0" err="1" smtClean="0">
                <a:solidFill>
                  <a:schemeClr val="accent6">
                    <a:lumMod val="75000"/>
                  </a:schemeClr>
                </a:solidFill>
              </a:rPr>
              <a:t>through</a:t>
            </a:r>
            <a:r>
              <a:rPr lang="fr-BE" altLang="fr-FR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</a:p>
          <a:p>
            <a:endParaRPr lang="fr-BE" altLang="fr-FR" sz="2000" b="1" dirty="0" smtClean="0"/>
          </a:p>
          <a:p>
            <a:endParaRPr lang="fr-BE" altLang="fr-FR" sz="2000" b="1" dirty="0"/>
          </a:p>
          <a:p>
            <a:endParaRPr lang="fr-BE" altLang="fr-FR" sz="2000" b="1" dirty="0" smtClean="0"/>
          </a:p>
          <a:p>
            <a:endParaRPr lang="fr-BE" altLang="fr-FR" sz="2000" b="1" dirty="0"/>
          </a:p>
          <a:p>
            <a:endParaRPr lang="fr-BE" altLang="fr-FR" sz="2000" b="1" dirty="0" smtClean="0"/>
          </a:p>
          <a:p>
            <a:endParaRPr lang="fr-BE" altLang="fr-FR" sz="2000" b="1" dirty="0"/>
          </a:p>
          <a:p>
            <a:endParaRPr lang="fr-BE" altLang="fr-FR" sz="2000" b="1" dirty="0" smtClean="0"/>
          </a:p>
          <a:p>
            <a:endParaRPr lang="fr-BE" altLang="fr-FR" sz="2000" b="1" dirty="0"/>
          </a:p>
          <a:p>
            <a:endParaRPr lang="fr-BE" altLang="fr-FR" sz="2000" b="1" dirty="0" smtClean="0"/>
          </a:p>
          <a:p>
            <a:endParaRPr lang="fr-BE" altLang="fr-FR" sz="2000" b="1" dirty="0"/>
          </a:p>
          <a:p>
            <a:pPr marL="0" indent="0">
              <a:buNone/>
            </a:pPr>
            <a:r>
              <a:rPr lang="fr-BE" altLang="fr-FR" b="1" dirty="0">
                <a:solidFill>
                  <a:schemeClr val="accent6">
                    <a:lumMod val="75000"/>
                  </a:schemeClr>
                </a:solidFill>
              </a:rPr>
              <a:t>in </a:t>
            </a:r>
            <a:r>
              <a:rPr lang="fr-BE" altLang="fr-FR" b="1" dirty="0" smtClean="0">
                <a:solidFill>
                  <a:schemeClr val="accent6">
                    <a:lumMod val="75000"/>
                  </a:schemeClr>
                </a:solidFill>
              </a:rPr>
              <a:t>all (</a:t>
            </a:r>
            <a:r>
              <a:rPr lang="fr-BE" altLang="fr-FR" b="1" dirty="0" err="1" smtClean="0">
                <a:solidFill>
                  <a:schemeClr val="accent6">
                    <a:lumMod val="75000"/>
                  </a:schemeClr>
                </a:solidFill>
              </a:rPr>
              <a:t>actual</a:t>
            </a:r>
            <a:r>
              <a:rPr lang="fr-BE" altLang="fr-FR" b="1" dirty="0" smtClean="0">
                <a:solidFill>
                  <a:schemeClr val="accent6">
                    <a:lumMod val="75000"/>
                  </a:schemeClr>
                </a:solidFill>
              </a:rPr>
              <a:t> or </a:t>
            </a:r>
            <a:r>
              <a:rPr lang="fr-BE" altLang="fr-FR" b="1" dirty="0" err="1" smtClean="0">
                <a:solidFill>
                  <a:schemeClr val="accent6">
                    <a:lumMod val="75000"/>
                  </a:schemeClr>
                </a:solidFill>
              </a:rPr>
              <a:t>preventative</a:t>
            </a:r>
            <a:r>
              <a:rPr lang="fr-BE" altLang="fr-FR" b="1" dirty="0" smtClean="0">
                <a:solidFill>
                  <a:schemeClr val="accent6">
                    <a:lumMod val="75000"/>
                  </a:schemeClr>
                </a:solidFill>
              </a:rPr>
              <a:t>) cases </a:t>
            </a:r>
            <a:r>
              <a:rPr lang="fr-BE" altLang="fr-FR" b="1" dirty="0">
                <a:solidFill>
                  <a:schemeClr val="accent6">
                    <a:lumMod val="75000"/>
                  </a:schemeClr>
                </a:solidFill>
              </a:rPr>
              <a:t>of </a:t>
            </a:r>
            <a:r>
              <a:rPr lang="fr-BE" altLang="fr-FR" b="1" dirty="0" err="1">
                <a:solidFill>
                  <a:schemeClr val="accent6">
                    <a:lumMod val="75000"/>
                  </a:schemeClr>
                </a:solidFill>
              </a:rPr>
              <a:t>missing</a:t>
            </a:r>
            <a:r>
              <a:rPr lang="fr-BE" altLang="fr-FR" b="1" dirty="0">
                <a:solidFill>
                  <a:schemeClr val="accent6">
                    <a:lumMod val="75000"/>
                  </a:schemeClr>
                </a:solidFill>
              </a:rPr>
              <a:t> or </a:t>
            </a:r>
            <a:r>
              <a:rPr lang="fr-BE" altLang="fr-FR" b="1" dirty="0" err="1">
                <a:solidFill>
                  <a:schemeClr val="accent6">
                    <a:lumMod val="75000"/>
                  </a:schemeClr>
                </a:solidFill>
              </a:rPr>
              <a:t>sexually</a:t>
            </a:r>
            <a:r>
              <a:rPr lang="fr-BE" altLang="fr-FR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BE" altLang="fr-FR" b="1" dirty="0" err="1">
                <a:solidFill>
                  <a:schemeClr val="accent6">
                    <a:lumMod val="75000"/>
                  </a:schemeClr>
                </a:solidFill>
              </a:rPr>
              <a:t>exploited</a:t>
            </a:r>
            <a:r>
              <a:rPr lang="fr-BE" altLang="fr-FR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BE" altLang="fr-FR" b="1" dirty="0" err="1">
                <a:solidFill>
                  <a:schemeClr val="accent6">
                    <a:lumMod val="75000"/>
                  </a:schemeClr>
                </a:solidFill>
              </a:rPr>
              <a:t>children</a:t>
            </a:r>
            <a:endParaRPr lang="fr-BE" altLang="fr-FR" b="1" dirty="0" smtClean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Introduction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178629" y="728408"/>
            <a:ext cx="5666911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HDepauw\child_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947" y="2048117"/>
            <a:ext cx="2890834" cy="264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65528" y="2575420"/>
            <a:ext cx="44692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4000" b="1" dirty="0" smtClean="0">
                <a:solidFill>
                  <a:schemeClr val="accent6">
                    <a:lumMod val="75000"/>
                  </a:schemeClr>
                </a:solidFill>
              </a:rPr>
              <a:t>PHONE (24/7)</a:t>
            </a:r>
          </a:p>
          <a:p>
            <a:r>
              <a:rPr lang="fr-BE" sz="4000" b="1" dirty="0">
                <a:solidFill>
                  <a:schemeClr val="accent6">
                    <a:lumMod val="75000"/>
                  </a:schemeClr>
                </a:solidFill>
              </a:rPr>
              <a:t>&amp;</a:t>
            </a:r>
            <a:endParaRPr lang="fr-BE" sz="4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fr-BE" sz="4000" b="1" dirty="0" smtClean="0">
                <a:solidFill>
                  <a:schemeClr val="accent6">
                    <a:lumMod val="75000"/>
                  </a:schemeClr>
                </a:solidFill>
              </a:rPr>
              <a:t>CHAT </a:t>
            </a:r>
            <a:endParaRPr lang="fr-BE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05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8628" y="1125665"/>
            <a:ext cx="5856189" cy="56845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BE" altLang="fr-FR" sz="7200" b="1" dirty="0" smtClean="0">
                <a:solidFill>
                  <a:schemeClr val="accent6">
                    <a:lumMod val="75000"/>
                  </a:schemeClr>
                </a:solidFill>
              </a:rPr>
              <a:t>				     </a:t>
            </a:r>
          </a:p>
          <a:p>
            <a:pPr marL="0" indent="0" algn="ctr">
              <a:buNone/>
            </a:pPr>
            <a:r>
              <a:rPr lang="fr-BE" altLang="fr-FR" sz="5400" b="1" dirty="0" smtClean="0">
                <a:solidFill>
                  <a:schemeClr val="accent6">
                    <a:lumMod val="75000"/>
                  </a:schemeClr>
                </a:solidFill>
              </a:rPr>
              <a:t>MISSING CHILDREN             </a:t>
            </a:r>
          </a:p>
          <a:p>
            <a:endParaRPr lang="fr-BE" altLang="fr-FR" sz="2000" b="1" dirty="0" smtClean="0"/>
          </a:p>
          <a:p>
            <a:endParaRPr lang="fr-BE" altLang="fr-FR" sz="2000" b="1" dirty="0"/>
          </a:p>
          <a:p>
            <a:endParaRPr lang="fr-BE" altLang="fr-FR" sz="2000" b="1" dirty="0" smtClean="0"/>
          </a:p>
          <a:p>
            <a:endParaRPr lang="fr-BE" altLang="fr-FR" sz="2000" b="1" dirty="0"/>
          </a:p>
          <a:p>
            <a:endParaRPr lang="fr-BE" altLang="fr-FR" sz="2000" b="1" dirty="0" smtClean="0"/>
          </a:p>
          <a:p>
            <a:endParaRPr lang="fr-BE" altLang="fr-FR" sz="2000" b="1" dirty="0"/>
          </a:p>
          <a:p>
            <a:endParaRPr lang="fr-BE" altLang="fr-FR" sz="2000" b="1" dirty="0" smtClean="0"/>
          </a:p>
          <a:p>
            <a:endParaRPr lang="fr-BE" altLang="fr-FR" sz="2000" b="1" dirty="0"/>
          </a:p>
          <a:p>
            <a:endParaRPr lang="fr-BE" altLang="fr-FR" sz="2000" b="1" dirty="0" smtClean="0"/>
          </a:p>
          <a:p>
            <a:endParaRPr lang="fr-BE" altLang="fr-FR" sz="2000" b="1" dirty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717" y="6003868"/>
            <a:ext cx="765696" cy="5176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116000 – Missing Children</a:t>
            </a:r>
            <a:endParaRPr lang="en-US" sz="3200" b="1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104263" y="728408"/>
            <a:ext cx="3741277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48369"/>
            <a:ext cx="3037194" cy="45643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555" y="5869143"/>
            <a:ext cx="1396105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24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267" y="967657"/>
            <a:ext cx="8551319" cy="581091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BE" sz="3900" b="1" dirty="0" err="1" smtClean="0">
                <a:solidFill>
                  <a:schemeClr val="accent6">
                    <a:lumMod val="75000"/>
                  </a:schemeClr>
                </a:solidFill>
              </a:rPr>
              <a:t>Opening</a:t>
            </a:r>
            <a:r>
              <a:rPr lang="fr-BE" sz="3900" b="1" dirty="0" smtClean="0">
                <a:solidFill>
                  <a:schemeClr val="accent6">
                    <a:lumMod val="75000"/>
                  </a:schemeClr>
                </a:solidFill>
              </a:rPr>
              <a:t> a case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fr-BE" sz="2600" b="1" u="sng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fr-BE" sz="2800" b="1" i="1" dirty="0" err="1" smtClean="0">
                <a:solidFill>
                  <a:schemeClr val="tx2"/>
                </a:solidFill>
              </a:rPr>
              <a:t>Which</a:t>
            </a:r>
            <a:r>
              <a:rPr lang="fr-BE" sz="2800" b="1" i="1" dirty="0" smtClean="0">
                <a:solidFill>
                  <a:schemeClr val="tx2"/>
                </a:solidFill>
              </a:rPr>
              <a:t> cases do </a:t>
            </a:r>
            <a:r>
              <a:rPr lang="fr-BE" sz="2800" b="1" i="1" dirty="0" err="1" smtClean="0">
                <a:solidFill>
                  <a:schemeClr val="tx2"/>
                </a:solidFill>
              </a:rPr>
              <a:t>we</a:t>
            </a:r>
            <a:r>
              <a:rPr lang="fr-BE" sz="2800" b="1" i="1" dirty="0" smtClean="0">
                <a:solidFill>
                  <a:schemeClr val="tx2"/>
                </a:solidFill>
              </a:rPr>
              <a:t> </a:t>
            </a:r>
            <a:r>
              <a:rPr lang="fr-BE" sz="2800" b="1" i="1" dirty="0" err="1" smtClean="0">
                <a:solidFill>
                  <a:schemeClr val="tx2"/>
                </a:solidFill>
              </a:rPr>
              <a:t>treat</a:t>
            </a:r>
            <a:r>
              <a:rPr lang="fr-BE" sz="2800" b="1" i="1" dirty="0" smtClean="0">
                <a:solidFill>
                  <a:schemeClr val="tx2"/>
                </a:solidFill>
              </a:rPr>
              <a:t>?</a:t>
            </a:r>
          </a:p>
          <a:p>
            <a:pPr marL="685800" lvl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fr-BE" b="1" dirty="0" err="1" smtClean="0">
                <a:solidFill>
                  <a:schemeClr val="tx2"/>
                </a:solidFill>
              </a:rPr>
              <a:t>Runaways</a:t>
            </a:r>
            <a:endParaRPr lang="fr-BE" b="1" dirty="0" smtClean="0">
              <a:solidFill>
                <a:schemeClr val="tx2"/>
              </a:solidFill>
            </a:endParaRPr>
          </a:p>
          <a:p>
            <a:pPr marL="685800" lvl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fr-BE" b="1" dirty="0" err="1" smtClean="0">
                <a:solidFill>
                  <a:schemeClr val="tx2"/>
                </a:solidFill>
              </a:rPr>
              <a:t>Undefined</a:t>
            </a:r>
            <a:r>
              <a:rPr lang="fr-BE" b="1" dirty="0" smtClean="0">
                <a:solidFill>
                  <a:schemeClr val="tx2"/>
                </a:solidFill>
              </a:rPr>
              <a:t> </a:t>
            </a:r>
            <a:r>
              <a:rPr lang="fr-BE" b="1" dirty="0" err="1" smtClean="0">
                <a:solidFill>
                  <a:schemeClr val="tx2"/>
                </a:solidFill>
              </a:rPr>
              <a:t>disappearances</a:t>
            </a:r>
            <a:r>
              <a:rPr lang="fr-BE" b="1" dirty="0" smtClean="0">
                <a:solidFill>
                  <a:schemeClr val="tx2"/>
                </a:solidFill>
              </a:rPr>
              <a:t> (</a:t>
            </a:r>
            <a:r>
              <a:rPr lang="fr-BE" b="1" dirty="0" err="1" smtClean="0">
                <a:solidFill>
                  <a:schemeClr val="tx2"/>
                </a:solidFill>
              </a:rPr>
              <a:t>lost</a:t>
            </a:r>
            <a:r>
              <a:rPr lang="fr-BE" b="1" dirty="0" smtClean="0">
                <a:solidFill>
                  <a:schemeClr val="tx2"/>
                </a:solidFill>
              </a:rPr>
              <a:t> – </a:t>
            </a:r>
            <a:r>
              <a:rPr lang="fr-BE" b="1" dirty="0" err="1" smtClean="0">
                <a:solidFill>
                  <a:schemeClr val="tx2"/>
                </a:solidFill>
              </a:rPr>
              <a:t>injured</a:t>
            </a:r>
            <a:r>
              <a:rPr lang="fr-BE" b="1" dirty="0" smtClean="0">
                <a:solidFill>
                  <a:schemeClr val="tx2"/>
                </a:solidFill>
              </a:rPr>
              <a:t> and </a:t>
            </a:r>
            <a:r>
              <a:rPr lang="fr-BE" b="1" dirty="0" err="1" smtClean="0">
                <a:solidFill>
                  <a:schemeClr val="tx2"/>
                </a:solidFill>
              </a:rPr>
              <a:t>otherwise</a:t>
            </a:r>
            <a:r>
              <a:rPr lang="fr-BE" b="1" dirty="0" smtClean="0">
                <a:solidFill>
                  <a:schemeClr val="tx2"/>
                </a:solidFill>
              </a:rPr>
              <a:t> </a:t>
            </a:r>
            <a:r>
              <a:rPr lang="fr-BE" b="1" dirty="0" err="1" smtClean="0">
                <a:solidFill>
                  <a:schemeClr val="tx2"/>
                </a:solidFill>
              </a:rPr>
              <a:t>missing</a:t>
            </a:r>
            <a:r>
              <a:rPr lang="fr-BE" b="1" dirty="0">
                <a:solidFill>
                  <a:schemeClr val="tx2"/>
                </a:solidFill>
              </a:rPr>
              <a:t>)</a:t>
            </a:r>
            <a:endParaRPr lang="fr-BE" b="1" dirty="0" smtClean="0">
              <a:solidFill>
                <a:schemeClr val="tx2"/>
              </a:solidFill>
            </a:endParaRPr>
          </a:p>
          <a:p>
            <a:pPr marL="685800" lvl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fr-BE" b="1" dirty="0" smtClean="0">
                <a:solidFill>
                  <a:schemeClr val="tx2"/>
                </a:solidFill>
              </a:rPr>
              <a:t>Abduction by </a:t>
            </a:r>
            <a:r>
              <a:rPr lang="fr-BE" b="1" dirty="0" err="1" smtClean="0">
                <a:solidFill>
                  <a:schemeClr val="tx2"/>
                </a:solidFill>
              </a:rPr>
              <a:t>third</a:t>
            </a:r>
            <a:r>
              <a:rPr lang="fr-BE" b="1" dirty="0" smtClean="0">
                <a:solidFill>
                  <a:schemeClr val="tx2"/>
                </a:solidFill>
              </a:rPr>
              <a:t> party</a:t>
            </a:r>
          </a:p>
          <a:p>
            <a:pPr marL="685800" lvl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fr-BE" b="1" dirty="0" smtClean="0">
                <a:solidFill>
                  <a:schemeClr val="tx2"/>
                </a:solidFill>
              </a:rPr>
              <a:t>International Child Abduction</a:t>
            </a:r>
          </a:p>
          <a:p>
            <a:pPr marL="685800"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BE" b="1" dirty="0" err="1" smtClean="0">
                <a:solidFill>
                  <a:schemeClr val="tx2"/>
                </a:solidFill>
              </a:rPr>
              <a:t>Disappearance</a:t>
            </a:r>
            <a:r>
              <a:rPr lang="fr-BE" b="1" dirty="0" smtClean="0">
                <a:solidFill>
                  <a:schemeClr val="tx2"/>
                </a:solidFill>
              </a:rPr>
              <a:t> of </a:t>
            </a:r>
            <a:r>
              <a:rPr lang="fr-BE" b="1" dirty="0" err="1" smtClean="0">
                <a:solidFill>
                  <a:schemeClr val="tx2"/>
                </a:solidFill>
              </a:rPr>
              <a:t>Unccompanied</a:t>
            </a:r>
            <a:r>
              <a:rPr lang="fr-BE" b="1" dirty="0" smtClean="0">
                <a:solidFill>
                  <a:schemeClr val="tx2"/>
                </a:solidFill>
              </a:rPr>
              <a:t> </a:t>
            </a:r>
            <a:r>
              <a:rPr lang="fr-BE" b="1" dirty="0" err="1" smtClean="0">
                <a:solidFill>
                  <a:schemeClr val="tx2"/>
                </a:solidFill>
              </a:rPr>
              <a:t>Minors</a:t>
            </a:r>
            <a:endParaRPr lang="fr-BE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fr-BE" sz="2800" b="1" i="1" dirty="0">
                <a:solidFill>
                  <a:schemeClr val="tx2"/>
                </a:solidFill>
              </a:rPr>
              <a:t>For </a:t>
            </a:r>
            <a:r>
              <a:rPr lang="fr-BE" sz="2800" b="1" i="1" dirty="0" err="1">
                <a:solidFill>
                  <a:schemeClr val="tx2"/>
                </a:solidFill>
              </a:rPr>
              <a:t>whom</a:t>
            </a:r>
            <a:r>
              <a:rPr lang="fr-BE" sz="2800" b="1" i="1" dirty="0">
                <a:solidFill>
                  <a:schemeClr val="tx2"/>
                </a:solidFill>
              </a:rPr>
              <a:t> do </a:t>
            </a:r>
            <a:r>
              <a:rPr lang="fr-BE" sz="2800" b="1" i="1" dirty="0" err="1">
                <a:solidFill>
                  <a:schemeClr val="tx2"/>
                </a:solidFill>
              </a:rPr>
              <a:t>we</a:t>
            </a:r>
            <a:r>
              <a:rPr lang="fr-BE" sz="2800" b="1" i="1" dirty="0">
                <a:solidFill>
                  <a:schemeClr val="tx2"/>
                </a:solidFill>
              </a:rPr>
              <a:t> open a case?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BE" sz="2800" b="1" dirty="0">
                <a:solidFill>
                  <a:schemeClr val="tx2"/>
                </a:solidFill>
              </a:rPr>
              <a:t>All </a:t>
            </a:r>
            <a:r>
              <a:rPr lang="fr-BE" sz="2800" b="1" dirty="0" err="1">
                <a:solidFill>
                  <a:schemeClr val="tx2"/>
                </a:solidFill>
              </a:rPr>
              <a:t>children</a:t>
            </a:r>
            <a:r>
              <a:rPr lang="fr-BE" sz="2800" b="1" dirty="0">
                <a:solidFill>
                  <a:schemeClr val="tx2"/>
                </a:solidFill>
              </a:rPr>
              <a:t> up to 18 </a:t>
            </a:r>
            <a:r>
              <a:rPr lang="fr-BE" sz="2800" b="1" dirty="0" err="1">
                <a:solidFill>
                  <a:schemeClr val="tx2"/>
                </a:solidFill>
              </a:rPr>
              <a:t>years</a:t>
            </a:r>
            <a:endParaRPr lang="fr-BE" sz="2800" b="1" dirty="0">
              <a:solidFill>
                <a:schemeClr val="tx2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BE" sz="2800" b="1" dirty="0" err="1">
                <a:solidFill>
                  <a:schemeClr val="tx2"/>
                </a:solidFill>
              </a:rPr>
              <a:t>Prolonged</a:t>
            </a:r>
            <a:r>
              <a:rPr lang="fr-BE" sz="2800" b="1" dirty="0">
                <a:solidFill>
                  <a:schemeClr val="tx2"/>
                </a:solidFill>
              </a:rPr>
              <a:t> </a:t>
            </a:r>
            <a:r>
              <a:rPr lang="fr-BE" sz="2800" b="1" dirty="0" err="1">
                <a:solidFill>
                  <a:schemeClr val="tx2"/>
                </a:solidFill>
              </a:rPr>
              <a:t>minority</a:t>
            </a:r>
            <a:endParaRPr lang="fr-BE" sz="2800" b="1" dirty="0">
              <a:solidFill>
                <a:schemeClr val="tx2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BE" sz="2800" b="1" dirty="0">
                <a:solidFill>
                  <a:schemeClr val="tx2"/>
                </a:solidFill>
              </a:rPr>
              <a:t>18-24 </a:t>
            </a:r>
            <a:r>
              <a:rPr lang="fr-BE" sz="2800" b="1" dirty="0" err="1">
                <a:solidFill>
                  <a:schemeClr val="tx2"/>
                </a:solidFill>
              </a:rPr>
              <a:t>year-olds</a:t>
            </a:r>
            <a:r>
              <a:rPr lang="fr-BE" sz="2800" b="1" dirty="0">
                <a:solidFill>
                  <a:schemeClr val="tx2"/>
                </a:solidFill>
              </a:rPr>
              <a:t>, in case of </a:t>
            </a:r>
            <a:r>
              <a:rPr lang="fr-BE" sz="2800" b="1" dirty="0" err="1">
                <a:solidFill>
                  <a:schemeClr val="tx2"/>
                </a:solidFill>
              </a:rPr>
              <a:t>worrying</a:t>
            </a:r>
            <a:r>
              <a:rPr lang="fr-BE" sz="2800" b="1" dirty="0">
                <a:solidFill>
                  <a:schemeClr val="tx2"/>
                </a:solidFill>
              </a:rPr>
              <a:t> </a:t>
            </a:r>
            <a:r>
              <a:rPr lang="fr-BE" sz="2800" b="1" dirty="0" err="1">
                <a:solidFill>
                  <a:schemeClr val="tx2"/>
                </a:solidFill>
              </a:rPr>
              <a:t>disappearances</a:t>
            </a:r>
            <a:r>
              <a:rPr lang="fr-BE" sz="2800" b="1" dirty="0">
                <a:solidFill>
                  <a:schemeClr val="tx2"/>
                </a:solidFill>
              </a:rPr>
              <a:t> (</a:t>
            </a:r>
            <a:r>
              <a:rPr lang="fr-BE" sz="2800" b="1" dirty="0" err="1">
                <a:solidFill>
                  <a:schemeClr val="tx2"/>
                </a:solidFill>
              </a:rPr>
              <a:t>according</a:t>
            </a:r>
            <a:r>
              <a:rPr lang="fr-BE" sz="2800" b="1" dirty="0">
                <a:solidFill>
                  <a:schemeClr val="tx2"/>
                </a:solidFill>
              </a:rPr>
              <a:t> to the </a:t>
            </a:r>
            <a:r>
              <a:rPr lang="fr-BE" sz="2800" b="1" dirty="0" err="1">
                <a:solidFill>
                  <a:schemeClr val="tx2"/>
                </a:solidFill>
              </a:rPr>
              <a:t>criteria</a:t>
            </a:r>
            <a:r>
              <a:rPr lang="fr-BE" sz="2800" b="1" dirty="0">
                <a:solidFill>
                  <a:schemeClr val="tx2"/>
                </a:solidFill>
              </a:rPr>
              <a:t> of the </a:t>
            </a:r>
            <a:r>
              <a:rPr lang="fr-BE" sz="2800" b="1" dirty="0" err="1">
                <a:solidFill>
                  <a:schemeClr val="tx2"/>
                </a:solidFill>
              </a:rPr>
              <a:t>Ministerial</a:t>
            </a:r>
            <a:r>
              <a:rPr lang="fr-BE" sz="2800" b="1" dirty="0">
                <a:solidFill>
                  <a:schemeClr val="tx2"/>
                </a:solidFill>
              </a:rPr>
              <a:t> </a:t>
            </a:r>
            <a:r>
              <a:rPr lang="fr-BE" sz="2800" b="1" dirty="0" err="1">
                <a:solidFill>
                  <a:schemeClr val="tx2"/>
                </a:solidFill>
              </a:rPr>
              <a:t>Decree</a:t>
            </a:r>
            <a:r>
              <a:rPr lang="fr-BE" sz="2800" b="1" dirty="0">
                <a:solidFill>
                  <a:schemeClr val="tx2"/>
                </a:solidFill>
              </a:rPr>
              <a:t>)</a:t>
            </a:r>
          </a:p>
          <a:p>
            <a:pPr marL="0" indent="0">
              <a:buNone/>
            </a:pPr>
            <a:endParaRPr lang="en-US" sz="1800" dirty="0" smtClean="0"/>
          </a:p>
        </p:txBody>
      </p:sp>
      <p:pic>
        <p:nvPicPr>
          <p:cNvPr id="4" name="Picture 3" descr="CF_New_CMYK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7659" y="6167061"/>
            <a:ext cx="727928" cy="4920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382881"/>
            <a:ext cx="8686800" cy="584776"/>
          </a:xfrm>
          <a:prstGeom prst="rect">
            <a:avLst/>
          </a:prstGeom>
          <a:solidFill>
            <a:srgbClr val="3DA5BF"/>
          </a:solidFill>
          <a:effectLst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377218" y="728408"/>
            <a:ext cx="3468322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84268" y="377835"/>
            <a:ext cx="7823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b="1" dirty="0" smtClean="0">
                <a:solidFill>
                  <a:schemeClr val="bg1"/>
                </a:solidFill>
              </a:rPr>
              <a:t>116 000 – </a:t>
            </a:r>
            <a:r>
              <a:rPr lang="fr-BE" sz="3200" b="1" dirty="0" err="1" smtClean="0">
                <a:solidFill>
                  <a:schemeClr val="bg1"/>
                </a:solidFill>
              </a:rPr>
              <a:t>Missing</a:t>
            </a:r>
            <a:r>
              <a:rPr lang="fr-BE" sz="3200" b="1" dirty="0" smtClean="0">
                <a:solidFill>
                  <a:schemeClr val="bg1"/>
                </a:solidFill>
              </a:rPr>
              <a:t> </a:t>
            </a:r>
            <a:r>
              <a:rPr lang="fr-BE" sz="3200" b="1" dirty="0" err="1" smtClean="0">
                <a:solidFill>
                  <a:schemeClr val="bg1"/>
                </a:solidFill>
              </a:rPr>
              <a:t>Children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78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2564</TotalTime>
  <Words>1007</Words>
  <Application>Microsoft Office PowerPoint</Application>
  <PresentationFormat>On-screen Show (4:3)</PresentationFormat>
  <Paragraphs>194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Wingdings</vt:lpstr>
      <vt:lpstr>Office Theme</vt:lpstr>
      <vt:lpstr>Child Focus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“History will judge us by the difference we make in the everyday lives  of children” (Nelson Mandela) </vt:lpstr>
      <vt:lpstr>PowerPoint Presentation</vt:lpstr>
    </vt:vector>
  </TitlesOfParts>
  <Company>Child Focus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Focus</dc:title>
  <dc:creator>Françoise Albertyn</dc:creator>
  <cp:lastModifiedBy>Heidi De Pauw</cp:lastModifiedBy>
  <cp:revision>106</cp:revision>
  <cp:lastPrinted>2014-05-28T13:49:09Z</cp:lastPrinted>
  <dcterms:created xsi:type="dcterms:W3CDTF">2013-08-21T10:20:24Z</dcterms:created>
  <dcterms:modified xsi:type="dcterms:W3CDTF">2014-06-01T17:16:56Z</dcterms:modified>
</cp:coreProperties>
</file>